
<file path=[Content_Types].xml><?xml version="1.0" encoding="utf-8"?>
<Types xmlns="http://schemas.openxmlformats.org/package/2006/content-types">
  <Override PartName="/ppt/slideMasters/slideMaster2.xml" ContentType="application/vnd.openxmlformats-officedocument.presentationml.slideMaster+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tiff" ContentType="image/tiff"/>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6" r:id="rId1"/>
    <p:sldMasterId id="2147483816" r:id="rId2"/>
  </p:sldMasterIdLst>
  <p:notesMasterIdLst>
    <p:notesMasterId r:id="rId7"/>
  </p:notesMasterIdLst>
  <p:handoutMasterIdLst>
    <p:handoutMasterId r:id="rId8"/>
  </p:handoutMasterIdLst>
  <p:sldIdLst>
    <p:sldId id="300" r:id="rId3"/>
    <p:sldId id="301" r:id="rId4"/>
    <p:sldId id="302" r:id="rId5"/>
    <p:sldId id="303" r:id="rId6"/>
  </p:sldIdLst>
  <p:sldSz cx="10058400" cy="7772400"/>
  <p:notesSz cx="7010400" cy="9296400"/>
  <p:defaultTextStyle>
    <a:defPPr>
      <a:defRPr lang="en-US"/>
    </a:defPPr>
    <a:lvl1pPr algn="l" defTabSz="1017588" rtl="0" fontAlgn="base">
      <a:spcBef>
        <a:spcPct val="0"/>
      </a:spcBef>
      <a:spcAft>
        <a:spcPct val="0"/>
      </a:spcAft>
      <a:defRPr sz="2000" kern="1200">
        <a:solidFill>
          <a:schemeClr val="tx1"/>
        </a:solidFill>
        <a:latin typeface="Arial" pitchFamily="34" charset="0"/>
        <a:ea typeface="+mn-ea"/>
        <a:cs typeface="Arial" pitchFamily="34" charset="0"/>
      </a:defRPr>
    </a:lvl1pPr>
    <a:lvl2pPr marL="508000" indent="-50800" algn="l" defTabSz="1017588" rtl="0" fontAlgn="base">
      <a:spcBef>
        <a:spcPct val="0"/>
      </a:spcBef>
      <a:spcAft>
        <a:spcPct val="0"/>
      </a:spcAft>
      <a:defRPr sz="2000" kern="1200">
        <a:solidFill>
          <a:schemeClr val="tx1"/>
        </a:solidFill>
        <a:latin typeface="Arial" pitchFamily="34" charset="0"/>
        <a:ea typeface="+mn-ea"/>
        <a:cs typeface="Arial" pitchFamily="34" charset="0"/>
      </a:defRPr>
    </a:lvl2pPr>
    <a:lvl3pPr marL="1017588" indent="-103188" algn="l" defTabSz="1017588" rtl="0" fontAlgn="base">
      <a:spcBef>
        <a:spcPct val="0"/>
      </a:spcBef>
      <a:spcAft>
        <a:spcPct val="0"/>
      </a:spcAft>
      <a:defRPr sz="2000" kern="1200">
        <a:solidFill>
          <a:schemeClr val="tx1"/>
        </a:solidFill>
        <a:latin typeface="Arial" pitchFamily="34" charset="0"/>
        <a:ea typeface="+mn-ea"/>
        <a:cs typeface="Arial" pitchFamily="34" charset="0"/>
      </a:defRPr>
    </a:lvl3pPr>
    <a:lvl4pPr marL="1527175" indent="-155575" algn="l" defTabSz="1017588" rtl="0" fontAlgn="base">
      <a:spcBef>
        <a:spcPct val="0"/>
      </a:spcBef>
      <a:spcAft>
        <a:spcPct val="0"/>
      </a:spcAft>
      <a:defRPr sz="2000" kern="1200">
        <a:solidFill>
          <a:schemeClr val="tx1"/>
        </a:solidFill>
        <a:latin typeface="Arial" pitchFamily="34" charset="0"/>
        <a:ea typeface="+mn-ea"/>
        <a:cs typeface="Arial" pitchFamily="34" charset="0"/>
      </a:defRPr>
    </a:lvl4pPr>
    <a:lvl5pPr marL="2036763" indent="-207963" algn="l" defTabSz="1017588" rtl="0" fontAlgn="base">
      <a:spcBef>
        <a:spcPct val="0"/>
      </a:spcBef>
      <a:spcAft>
        <a:spcPct val="0"/>
      </a:spcAft>
      <a:defRPr sz="2000" kern="1200">
        <a:solidFill>
          <a:schemeClr val="tx1"/>
        </a:solidFill>
        <a:latin typeface="Arial" pitchFamily="34" charset="0"/>
        <a:ea typeface="+mn-ea"/>
        <a:cs typeface="Arial" pitchFamily="34" charset="0"/>
      </a:defRPr>
    </a:lvl5pPr>
    <a:lvl6pPr marL="2286000" algn="l" defTabSz="914400" rtl="0" eaLnBrk="1" latinLnBrk="0" hangingPunct="1">
      <a:defRPr sz="2000" kern="1200">
        <a:solidFill>
          <a:schemeClr val="tx1"/>
        </a:solidFill>
        <a:latin typeface="Arial" pitchFamily="34" charset="0"/>
        <a:ea typeface="+mn-ea"/>
        <a:cs typeface="Arial" pitchFamily="34" charset="0"/>
      </a:defRPr>
    </a:lvl6pPr>
    <a:lvl7pPr marL="2743200" algn="l" defTabSz="914400" rtl="0" eaLnBrk="1" latinLnBrk="0" hangingPunct="1">
      <a:defRPr sz="2000" kern="1200">
        <a:solidFill>
          <a:schemeClr val="tx1"/>
        </a:solidFill>
        <a:latin typeface="Arial" pitchFamily="34" charset="0"/>
        <a:ea typeface="+mn-ea"/>
        <a:cs typeface="Arial" pitchFamily="34" charset="0"/>
      </a:defRPr>
    </a:lvl7pPr>
    <a:lvl8pPr marL="3200400" algn="l" defTabSz="914400" rtl="0" eaLnBrk="1" latinLnBrk="0" hangingPunct="1">
      <a:defRPr sz="2000" kern="1200">
        <a:solidFill>
          <a:schemeClr val="tx1"/>
        </a:solidFill>
        <a:latin typeface="Arial" pitchFamily="34" charset="0"/>
        <a:ea typeface="+mn-ea"/>
        <a:cs typeface="Arial" pitchFamily="34" charset="0"/>
      </a:defRPr>
    </a:lvl8pPr>
    <a:lvl9pPr marL="3657600" algn="l" defTabSz="914400" rtl="0" eaLnBrk="1" latinLnBrk="0" hangingPunct="1">
      <a:defRPr sz="20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4F71"/>
    <a:srgbClr val="595959"/>
    <a:srgbClr val="FF6600"/>
    <a:srgbClr val="C2B276"/>
    <a:srgbClr val="1B3F60"/>
    <a:srgbClr val="AA3C4B"/>
    <a:srgbClr val="86365C"/>
    <a:srgbClr val="8A8E3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22" autoAdjust="0"/>
    <p:restoredTop sz="37278" autoAdjust="0"/>
  </p:normalViewPr>
  <p:slideViewPr>
    <p:cSldViewPr>
      <p:cViewPr varScale="1">
        <p:scale>
          <a:sx n="62" d="100"/>
          <a:sy n="62" d="100"/>
        </p:scale>
        <p:origin x="-564" y="-78"/>
      </p:cViewPr>
      <p:guideLst>
        <p:guide orient="horz" pos="4800"/>
        <p:guide orient="horz" pos="96"/>
        <p:guide orient="horz" pos="2640"/>
        <p:guide orient="horz" pos="816"/>
        <p:guide orient="horz" pos="4848"/>
        <p:guide orient="horz" pos="1488"/>
        <p:guide orient="horz" pos="3216"/>
        <p:guide orient="horz" pos="3888"/>
        <p:guide pos="336"/>
        <p:guide pos="2160"/>
        <p:guide pos="6192"/>
        <p:guide pos="3168"/>
        <p:guide pos="768"/>
        <p:guide pos="2880"/>
        <p:guide pos="48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86" d="100"/>
          <a:sy n="86" d="100"/>
        </p:scale>
        <p:origin x="-1884" y="-3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image" Target="../media/image12.png"/></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image" Target="../media/image1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wrap="square" lIns="88130" tIns="44065" rIns="88130" bIns="44065" numCol="1" anchor="t" anchorCtr="0" compatLnSpc="1">
            <a:prstTxWarp prst="textNoShape">
              <a:avLst/>
            </a:prstTxWarp>
          </a:bodyPr>
          <a:lstStyle>
            <a:lvl1pPr>
              <a:defRPr sz="1200" dirty="0">
                <a:latin typeface="Calibri" pitchFamily="34"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3550"/>
          </a:xfrm>
          <a:prstGeom prst="rect">
            <a:avLst/>
          </a:prstGeom>
        </p:spPr>
        <p:txBody>
          <a:bodyPr vert="horz" wrap="square" lIns="88130" tIns="44065" rIns="88130" bIns="44065" numCol="1" anchor="t" anchorCtr="0" compatLnSpc="1">
            <a:prstTxWarp prst="textNoShape">
              <a:avLst/>
            </a:prstTxWarp>
          </a:bodyPr>
          <a:lstStyle>
            <a:lvl1pPr algn="r">
              <a:defRPr sz="1200">
                <a:latin typeface="Calibri" pitchFamily="34" charset="0"/>
                <a:cs typeface="+mn-cs"/>
              </a:defRPr>
            </a:lvl1pPr>
          </a:lstStyle>
          <a:p>
            <a:pPr>
              <a:defRPr/>
            </a:pPr>
            <a:fld id="{1E1CE443-DFD2-4A2E-9A11-E1BFD1F9CE2F}" type="datetimeFigureOut">
              <a:rPr lang="en-US"/>
              <a:pPr>
                <a:defRPr/>
              </a:pPr>
              <a:t>3/12/2012</a:t>
            </a:fld>
            <a:endParaRPr lang="en-US" dirty="0"/>
          </a:p>
        </p:txBody>
      </p:sp>
      <p:sp>
        <p:nvSpPr>
          <p:cNvPr id="4" name="Footer Placeholder 3"/>
          <p:cNvSpPr>
            <a:spLocks noGrp="1"/>
          </p:cNvSpPr>
          <p:nvPr>
            <p:ph type="ftr" sz="quarter" idx="2"/>
          </p:nvPr>
        </p:nvSpPr>
        <p:spPr>
          <a:xfrm>
            <a:off x="0" y="8831263"/>
            <a:ext cx="3038475" cy="463550"/>
          </a:xfrm>
          <a:prstGeom prst="rect">
            <a:avLst/>
          </a:prstGeom>
        </p:spPr>
        <p:txBody>
          <a:bodyPr vert="horz" wrap="square" lIns="88130" tIns="44065" rIns="88130" bIns="44065" numCol="1" anchor="b" anchorCtr="0" compatLnSpc="1">
            <a:prstTxWarp prst="textNoShape">
              <a:avLst/>
            </a:prstTxWarp>
          </a:bodyPr>
          <a:lstStyle>
            <a:lvl1pPr>
              <a:defRPr sz="1200" dirty="0">
                <a:latin typeface="Calibri" pitchFamily="34" charset="0"/>
                <a:cs typeface="+mn-cs"/>
              </a:defRPr>
            </a:lvl1pPr>
          </a:lstStyle>
          <a:p>
            <a:pPr>
              <a:defRPr/>
            </a:pPr>
            <a:endParaRPr lang="en-US"/>
          </a:p>
        </p:txBody>
      </p:sp>
      <p:sp>
        <p:nvSpPr>
          <p:cNvPr id="5" name="Slide Number Placeholder 4"/>
          <p:cNvSpPr>
            <a:spLocks noGrp="1"/>
          </p:cNvSpPr>
          <p:nvPr>
            <p:ph type="sldNum" sz="quarter" idx="3"/>
          </p:nvPr>
        </p:nvSpPr>
        <p:spPr>
          <a:xfrm>
            <a:off x="3970338" y="8831263"/>
            <a:ext cx="3038475" cy="463550"/>
          </a:xfrm>
          <a:prstGeom prst="rect">
            <a:avLst/>
          </a:prstGeom>
        </p:spPr>
        <p:txBody>
          <a:bodyPr vert="horz" wrap="square" lIns="88130" tIns="44065" rIns="88130" bIns="44065" numCol="1" anchor="b" anchorCtr="0" compatLnSpc="1">
            <a:prstTxWarp prst="textNoShape">
              <a:avLst/>
            </a:prstTxWarp>
          </a:bodyPr>
          <a:lstStyle>
            <a:lvl1pPr algn="r">
              <a:defRPr sz="1200">
                <a:latin typeface="Calibri" pitchFamily="34" charset="0"/>
                <a:cs typeface="+mn-cs"/>
              </a:defRPr>
            </a:lvl1pPr>
          </a:lstStyle>
          <a:p>
            <a:pPr>
              <a:defRPr/>
            </a:pPr>
            <a:fld id="{47B8E84A-77AB-4117-BF30-0E5497582A18}"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5138"/>
          </a:xfrm>
          <a:prstGeom prst="rect">
            <a:avLst/>
          </a:prstGeom>
        </p:spPr>
        <p:txBody>
          <a:bodyPr vert="horz" wrap="square" lIns="91282" tIns="45640" rIns="91282" bIns="45640" numCol="1" anchor="t" anchorCtr="0" compatLnSpc="1">
            <a:prstTxWarp prst="textNoShape">
              <a:avLst/>
            </a:prstTxWarp>
          </a:bodyPr>
          <a:lstStyle>
            <a:lvl1pPr>
              <a:defRPr sz="1200" dirty="0">
                <a:latin typeface="Calibri" pitchFamily="34" charset="0"/>
                <a:cs typeface="+mn-cs"/>
              </a:defRPr>
            </a:lvl1pPr>
          </a:lstStyle>
          <a:p>
            <a:pPr>
              <a:defRPr/>
            </a:pPr>
            <a:endParaRPr lang="en-US"/>
          </a:p>
        </p:txBody>
      </p:sp>
      <p:sp>
        <p:nvSpPr>
          <p:cNvPr id="3" name="Date Placeholder 2"/>
          <p:cNvSpPr>
            <a:spLocks noGrp="1"/>
          </p:cNvSpPr>
          <p:nvPr>
            <p:ph type="dt" idx="1"/>
          </p:nvPr>
        </p:nvSpPr>
        <p:spPr>
          <a:xfrm>
            <a:off x="3971925" y="0"/>
            <a:ext cx="3036888" cy="465138"/>
          </a:xfrm>
          <a:prstGeom prst="rect">
            <a:avLst/>
          </a:prstGeom>
        </p:spPr>
        <p:txBody>
          <a:bodyPr vert="horz" wrap="square" lIns="91282" tIns="45640" rIns="91282" bIns="45640" numCol="1" anchor="t" anchorCtr="0" compatLnSpc="1">
            <a:prstTxWarp prst="textNoShape">
              <a:avLst/>
            </a:prstTxWarp>
          </a:bodyPr>
          <a:lstStyle>
            <a:lvl1pPr algn="r">
              <a:defRPr sz="1200">
                <a:latin typeface="Calibri" pitchFamily="34" charset="0"/>
                <a:cs typeface="+mn-cs"/>
              </a:defRPr>
            </a:lvl1pPr>
          </a:lstStyle>
          <a:p>
            <a:pPr>
              <a:defRPr/>
            </a:pPr>
            <a:fld id="{E2899A04-D1F8-44F6-A410-5D1FC8D5E6E4}" type="datetimeFigureOut">
              <a:rPr lang="en-US"/>
              <a:pPr>
                <a:defRPr/>
              </a:pPr>
              <a:t>3/12/2012</a:t>
            </a:fld>
            <a:endParaRPr lang="en-US" dirty="0"/>
          </a:p>
        </p:txBody>
      </p:sp>
      <p:sp>
        <p:nvSpPr>
          <p:cNvPr id="4" name="Slide Image Placeholder 3"/>
          <p:cNvSpPr>
            <a:spLocks noGrp="1" noRot="1" noChangeAspect="1"/>
          </p:cNvSpPr>
          <p:nvPr>
            <p:ph type="sldImg" idx="2"/>
          </p:nvPr>
        </p:nvSpPr>
        <p:spPr>
          <a:xfrm>
            <a:off x="1250950" y="698500"/>
            <a:ext cx="4508500" cy="3486150"/>
          </a:xfrm>
          <a:prstGeom prst="rect">
            <a:avLst/>
          </a:prstGeom>
          <a:noFill/>
          <a:ln w="12700">
            <a:solidFill>
              <a:prstClr val="black"/>
            </a:solidFill>
          </a:ln>
        </p:spPr>
        <p:txBody>
          <a:bodyPr vert="horz" lIns="91282" tIns="45640" rIns="91282" bIns="45640" rtlCol="0" anchor="ctr"/>
          <a:lstStyle/>
          <a:p>
            <a:pPr lvl="0"/>
            <a:endParaRPr lang="en-US" noProof="0" dirty="0"/>
          </a:p>
        </p:txBody>
      </p:sp>
      <p:sp>
        <p:nvSpPr>
          <p:cNvPr id="5" name="Notes Placeholder 4"/>
          <p:cNvSpPr>
            <a:spLocks noGrp="1"/>
          </p:cNvSpPr>
          <p:nvPr>
            <p:ph type="body" sz="quarter" idx="3"/>
          </p:nvPr>
        </p:nvSpPr>
        <p:spPr>
          <a:xfrm>
            <a:off x="700088" y="4414838"/>
            <a:ext cx="5610225" cy="4183062"/>
          </a:xfrm>
          <a:prstGeom prst="rect">
            <a:avLst/>
          </a:prstGeom>
        </p:spPr>
        <p:txBody>
          <a:bodyPr vert="horz" lIns="91282" tIns="45640" rIns="91282" bIns="4564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6888" cy="465138"/>
          </a:xfrm>
          <a:prstGeom prst="rect">
            <a:avLst/>
          </a:prstGeom>
        </p:spPr>
        <p:txBody>
          <a:bodyPr vert="horz" wrap="square" lIns="91282" tIns="45640" rIns="91282" bIns="45640" numCol="1" anchor="b" anchorCtr="0" compatLnSpc="1">
            <a:prstTxWarp prst="textNoShape">
              <a:avLst/>
            </a:prstTxWarp>
          </a:bodyPr>
          <a:lstStyle>
            <a:lvl1pPr>
              <a:defRPr sz="1200" dirty="0">
                <a:latin typeface="Calibri" pitchFamily="34" charset="0"/>
                <a:cs typeface="+mn-cs"/>
              </a:defRPr>
            </a:lvl1pPr>
          </a:lstStyle>
          <a:p>
            <a:pPr>
              <a:defRPr/>
            </a:pPr>
            <a:endParaRPr lang="en-US"/>
          </a:p>
        </p:txBody>
      </p:sp>
      <p:sp>
        <p:nvSpPr>
          <p:cNvPr id="7" name="Slide Number Placeholder 6"/>
          <p:cNvSpPr>
            <a:spLocks noGrp="1"/>
          </p:cNvSpPr>
          <p:nvPr>
            <p:ph type="sldNum" sz="quarter" idx="5"/>
          </p:nvPr>
        </p:nvSpPr>
        <p:spPr>
          <a:xfrm>
            <a:off x="3971925" y="8829675"/>
            <a:ext cx="3036888" cy="465138"/>
          </a:xfrm>
          <a:prstGeom prst="rect">
            <a:avLst/>
          </a:prstGeom>
        </p:spPr>
        <p:txBody>
          <a:bodyPr vert="horz" wrap="square" lIns="91282" tIns="45640" rIns="91282" bIns="45640" numCol="1" anchor="b" anchorCtr="0" compatLnSpc="1">
            <a:prstTxWarp prst="textNoShape">
              <a:avLst/>
            </a:prstTxWarp>
          </a:bodyPr>
          <a:lstStyle>
            <a:lvl1pPr algn="r">
              <a:defRPr sz="1200">
                <a:latin typeface="Calibri" pitchFamily="34" charset="0"/>
                <a:cs typeface="+mn-cs"/>
              </a:defRPr>
            </a:lvl1pPr>
          </a:lstStyle>
          <a:p>
            <a:pPr>
              <a:defRPr/>
            </a:pPr>
            <a:fld id="{468EE075-561D-48A7-9094-A9F2D3E733A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1017588" rtl="0" eaLnBrk="0" fontAlgn="base" hangingPunct="0">
      <a:spcBef>
        <a:spcPct val="30000"/>
      </a:spcBef>
      <a:spcAft>
        <a:spcPct val="0"/>
      </a:spcAft>
      <a:defRPr sz="1300" kern="1200">
        <a:solidFill>
          <a:schemeClr val="tx1"/>
        </a:solidFill>
        <a:latin typeface="+mn-lt"/>
        <a:ea typeface="+mn-ea"/>
        <a:cs typeface="+mn-cs"/>
      </a:defRPr>
    </a:lvl1pPr>
    <a:lvl2pPr marL="508000" algn="l" defTabSz="1017588" rtl="0" eaLnBrk="0" fontAlgn="base" hangingPunct="0">
      <a:spcBef>
        <a:spcPct val="30000"/>
      </a:spcBef>
      <a:spcAft>
        <a:spcPct val="0"/>
      </a:spcAft>
      <a:defRPr sz="1300" kern="1200">
        <a:solidFill>
          <a:schemeClr val="tx1"/>
        </a:solidFill>
        <a:latin typeface="+mn-lt"/>
        <a:ea typeface="+mn-ea"/>
        <a:cs typeface="+mn-cs"/>
      </a:defRPr>
    </a:lvl2pPr>
    <a:lvl3pPr marL="1017588" algn="l" defTabSz="1017588" rtl="0" eaLnBrk="0" fontAlgn="base" hangingPunct="0">
      <a:spcBef>
        <a:spcPct val="30000"/>
      </a:spcBef>
      <a:spcAft>
        <a:spcPct val="0"/>
      </a:spcAft>
      <a:defRPr sz="1300" kern="1200">
        <a:solidFill>
          <a:schemeClr val="tx1"/>
        </a:solidFill>
        <a:latin typeface="+mn-lt"/>
        <a:ea typeface="+mn-ea"/>
        <a:cs typeface="+mn-cs"/>
      </a:defRPr>
    </a:lvl3pPr>
    <a:lvl4pPr marL="1527175" algn="l" defTabSz="1017588" rtl="0" eaLnBrk="0" fontAlgn="base" hangingPunct="0">
      <a:spcBef>
        <a:spcPct val="30000"/>
      </a:spcBef>
      <a:spcAft>
        <a:spcPct val="0"/>
      </a:spcAft>
      <a:defRPr sz="1300" kern="1200">
        <a:solidFill>
          <a:schemeClr val="tx1"/>
        </a:solidFill>
        <a:latin typeface="+mn-lt"/>
        <a:ea typeface="+mn-ea"/>
        <a:cs typeface="+mn-cs"/>
      </a:defRPr>
    </a:lvl4pPr>
    <a:lvl5pPr marL="2036763" algn="l" defTabSz="1017588" rtl="0" eaLnBrk="0" fontAlgn="base" hangingPunct="0">
      <a:spcBef>
        <a:spcPct val="30000"/>
      </a:spcBef>
      <a:spcAft>
        <a:spcPct val="0"/>
      </a:spcAft>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ln>
            <a:miter lim="800000"/>
            <a:headEnd/>
            <a:tailEnd/>
          </a:ln>
        </p:spPr>
        <p:txBody>
          <a:bodyPr/>
          <a:lstStyle/>
          <a:p>
            <a:fld id="{C2FD4571-389E-4E63-91AB-FB98940D6BBC}" type="slidenum">
              <a:rPr lang="en-US" smtClean="0">
                <a:solidFill>
                  <a:srgbClr val="000000"/>
                </a:solidFill>
              </a:rPr>
              <a:pPr/>
              <a:t>0</a:t>
            </a:fld>
            <a:endParaRPr lang="en-US" smtClean="0">
              <a:solidFill>
                <a:srgbClr val="000000"/>
              </a:solidFill>
            </a:endParaRPr>
          </a:p>
        </p:txBody>
      </p:sp>
      <p:sp>
        <p:nvSpPr>
          <p:cNvPr id="9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20" name="Rectangle 3"/>
          <p:cNvSpPr>
            <a:spLocks noGrp="1" noChangeArrowheads="1"/>
          </p:cNvSpPr>
          <p:nvPr>
            <p:ph type="body" idx="1"/>
          </p:nvPr>
        </p:nvSpPr>
        <p:spPr bwMode="auto">
          <a:xfrm>
            <a:off x="700088" y="4414838"/>
            <a:ext cx="5610225" cy="472916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noAutofit/>
          </a:bodyPr>
          <a:lstStyle/>
          <a:p>
            <a:pPr eaLnBrk="1" hangingPunct="1">
              <a:spcBef>
                <a:spcPts val="0"/>
              </a:spcBef>
              <a:spcAft>
                <a:spcPts val="599"/>
              </a:spcAft>
              <a:defRPr/>
            </a:pPr>
            <a:r>
              <a:rPr lang="en-US" sz="930" dirty="0" smtClean="0"/>
              <a:t>Every investor faces a tradeoff between risk and return: To pursue a higher return, one must accept more risk.</a:t>
            </a:r>
            <a:endParaRPr lang="en-US" sz="930" dirty="0"/>
          </a:p>
          <a:p>
            <a:pPr eaLnBrk="1" hangingPunct="1">
              <a:spcBef>
                <a:spcPts val="0"/>
              </a:spcBef>
              <a:spcAft>
                <a:spcPts val="599"/>
              </a:spcAft>
              <a:defRPr/>
            </a:pPr>
            <a:r>
              <a:rPr lang="en-US" sz="930" dirty="0" smtClean="0"/>
              <a:t>But investors have different views of risk. Some people care most about short-term price </a:t>
            </a:r>
            <a:r>
              <a:rPr lang="en-US" sz="930" dirty="0"/>
              <a:t>volatility. To avoid </a:t>
            </a:r>
            <a:r>
              <a:rPr lang="en-US" sz="930" dirty="0" smtClean="0"/>
              <a:t>major fluctuations </a:t>
            </a:r>
            <a:r>
              <a:rPr lang="en-US" sz="930" dirty="0"/>
              <a:t>in their portfolio value, </a:t>
            </a:r>
            <a:r>
              <a:rPr lang="en-US" sz="930" dirty="0" smtClean="0"/>
              <a:t>they avoid </a:t>
            </a:r>
            <a:r>
              <a:rPr lang="en-US" sz="930" dirty="0"/>
              <a:t>stocks </a:t>
            </a:r>
            <a:r>
              <a:rPr lang="en-US" sz="930" dirty="0" smtClean="0"/>
              <a:t>in favor of cash</a:t>
            </a:r>
            <a:r>
              <a:rPr lang="en-US" sz="930" dirty="0"/>
              <a:t>, T-bills, or other </a:t>
            </a:r>
            <a:r>
              <a:rPr lang="en-US" sz="930" dirty="0" smtClean="0"/>
              <a:t>low-return assets</a:t>
            </a:r>
            <a:r>
              <a:rPr lang="en-US" sz="930" dirty="0"/>
              <a:t>. These people want to </a:t>
            </a:r>
            <a:r>
              <a:rPr lang="en-US" sz="930" i="1" dirty="0"/>
              <a:t>preserve capital</a:t>
            </a:r>
            <a:r>
              <a:rPr lang="en-US" sz="930" dirty="0"/>
              <a:t>. Other investors may define risk as </a:t>
            </a:r>
            <a:r>
              <a:rPr lang="en-US" sz="930" dirty="0" smtClean="0"/>
              <a:t>the loss of </a:t>
            </a:r>
            <a:r>
              <a:rPr lang="en-US" sz="930" i="1" dirty="0" smtClean="0"/>
              <a:t>purchasing </a:t>
            </a:r>
            <a:r>
              <a:rPr lang="en-US" sz="930" i="1" dirty="0"/>
              <a:t>power</a:t>
            </a:r>
            <a:r>
              <a:rPr lang="en-US" sz="930" dirty="0"/>
              <a:t>, or real </a:t>
            </a:r>
            <a:r>
              <a:rPr lang="en-US" sz="930" dirty="0" smtClean="0"/>
              <a:t>wealth. They are willing </a:t>
            </a:r>
            <a:r>
              <a:rPr lang="en-US" sz="930" dirty="0"/>
              <a:t>to live with the higher volatility of </a:t>
            </a:r>
            <a:r>
              <a:rPr lang="en-US" sz="930" dirty="0" smtClean="0"/>
              <a:t>stocks and other growth-oriented assets to preserve their future lifestyle.</a:t>
            </a:r>
            <a:endParaRPr lang="en-US" sz="930" dirty="0"/>
          </a:p>
          <a:p>
            <a:pPr eaLnBrk="1" hangingPunct="1">
              <a:spcBef>
                <a:spcPts val="0"/>
              </a:spcBef>
              <a:spcAft>
                <a:spcPts val="599"/>
              </a:spcAft>
              <a:defRPr/>
            </a:pPr>
            <a:r>
              <a:rPr lang="en-US" sz="930" dirty="0"/>
              <a:t>In reality, most investors want to manage both </a:t>
            </a:r>
            <a:r>
              <a:rPr lang="en-US" sz="930" dirty="0" smtClean="0"/>
              <a:t>types of risk, and </a:t>
            </a:r>
            <a:r>
              <a:rPr lang="en-US" sz="930" dirty="0"/>
              <a:t>understanding the tradeoffs between preserving capital and </a:t>
            </a:r>
            <a:r>
              <a:rPr lang="en-US" sz="930" dirty="0" smtClean="0"/>
              <a:t>purchasing </a:t>
            </a:r>
            <a:r>
              <a:rPr lang="en-US" sz="930" dirty="0"/>
              <a:t>power can help them </a:t>
            </a:r>
            <a:r>
              <a:rPr lang="en-US" sz="930" dirty="0" smtClean="0"/>
              <a:t>approach the task. </a:t>
            </a:r>
            <a:r>
              <a:rPr lang="en-US" sz="930" dirty="0"/>
              <a:t>To </a:t>
            </a:r>
            <a:r>
              <a:rPr lang="en-US" sz="930" dirty="0" smtClean="0"/>
              <a:t>illustrate, let’s consider over a century of performance data in the Canadian financial markets.</a:t>
            </a:r>
            <a:endParaRPr lang="en-US" sz="930" dirty="0"/>
          </a:p>
          <a:p>
            <a:pPr eaLnBrk="1" hangingPunct="1">
              <a:spcBef>
                <a:spcPts val="0"/>
              </a:spcBef>
              <a:spcAft>
                <a:spcPts val="599"/>
              </a:spcAft>
              <a:defRPr/>
            </a:pPr>
            <a:r>
              <a:rPr lang="en-US" sz="930" dirty="0" smtClean="0"/>
              <a:t>The first </a:t>
            </a:r>
            <a:r>
              <a:rPr lang="en-US" sz="930" dirty="0"/>
              <a:t>graph, titled “Preservation of Purchasing Power,” shows that Canadian equities have delivered a much higher </a:t>
            </a:r>
            <a:r>
              <a:rPr lang="en-US" sz="930" dirty="0" smtClean="0"/>
              <a:t>nominal annualized </a:t>
            </a:r>
            <a:r>
              <a:rPr lang="en-US" sz="930" dirty="0"/>
              <a:t>return </a:t>
            </a:r>
            <a:r>
              <a:rPr lang="en-US" sz="930" dirty="0" smtClean="0"/>
              <a:t>than inflation </a:t>
            </a:r>
            <a:r>
              <a:rPr lang="en-US" sz="930" dirty="0"/>
              <a:t>and </a:t>
            </a:r>
            <a:r>
              <a:rPr lang="en-US" sz="930" dirty="0" smtClean="0"/>
              <a:t>T-bills</a:t>
            </a:r>
            <a:r>
              <a:rPr lang="en-US" sz="930" dirty="0"/>
              <a:t>. This graph clearly demonstrates that equities have outperformed stable-value assets over the long term.</a:t>
            </a:r>
          </a:p>
          <a:p>
            <a:pPr eaLnBrk="1" hangingPunct="1">
              <a:spcBef>
                <a:spcPts val="0"/>
              </a:spcBef>
              <a:spcAft>
                <a:spcPts val="599"/>
              </a:spcAft>
              <a:defRPr/>
            </a:pPr>
            <a:r>
              <a:rPr lang="en-US" sz="930" dirty="0"/>
              <a:t>However, as shown in the “Preservation of Capital” graph, equity investors </a:t>
            </a:r>
            <a:r>
              <a:rPr lang="en-US" sz="930" dirty="0" smtClean="0"/>
              <a:t>had to bear periods of high volatility</a:t>
            </a:r>
            <a:r>
              <a:rPr lang="en-US" sz="930" dirty="0"/>
              <a:t>. During the Canadian equity market’s worst period (</a:t>
            </a:r>
            <a:r>
              <a:rPr lang="en-US" sz="930" dirty="0" smtClean="0"/>
              <a:t>1929–1934</a:t>
            </a:r>
            <a:r>
              <a:rPr lang="en-US" sz="930" dirty="0"/>
              <a:t>), equities lost 64% of their value. By contrast, the worst </a:t>
            </a:r>
            <a:r>
              <a:rPr lang="en-US" sz="930" dirty="0" smtClean="0"/>
              <a:t>period for </a:t>
            </a:r>
            <a:r>
              <a:rPr lang="en-US" sz="930" dirty="0"/>
              <a:t>Canadian bills was in 1945, when bills gained only 0.37% in nominal terms. If an investor cares </a:t>
            </a:r>
            <a:r>
              <a:rPr lang="en-US" sz="930" dirty="0" smtClean="0"/>
              <a:t>most about </a:t>
            </a:r>
            <a:r>
              <a:rPr lang="en-US" sz="930" dirty="0"/>
              <a:t>preserving capital, bills </a:t>
            </a:r>
            <a:r>
              <a:rPr lang="en-US" sz="930" dirty="0" smtClean="0"/>
              <a:t>would appear more </a:t>
            </a:r>
            <a:r>
              <a:rPr lang="en-US" sz="930" dirty="0"/>
              <a:t>stable than stocks. But the picture is quite different after adjusting for inflation.</a:t>
            </a:r>
          </a:p>
          <a:p>
            <a:pPr eaLnBrk="1" hangingPunct="1">
              <a:spcBef>
                <a:spcPts val="0"/>
              </a:spcBef>
              <a:spcAft>
                <a:spcPts val="599"/>
              </a:spcAft>
              <a:defRPr/>
            </a:pPr>
            <a:r>
              <a:rPr lang="en-US" sz="930" dirty="0" smtClean="0"/>
              <a:t>The “Risk-Free </a:t>
            </a:r>
            <a:r>
              <a:rPr lang="en-US" sz="930" dirty="0"/>
              <a:t>or Risky?” </a:t>
            </a:r>
            <a:r>
              <a:rPr lang="en-US" sz="930" dirty="0" smtClean="0"/>
              <a:t>graph shows </a:t>
            </a:r>
            <a:r>
              <a:rPr lang="en-US" sz="930" dirty="0"/>
              <a:t>the worst performing periods for bills and equities in real terms, after adjusting for annual inflation. Canadian equities weathered a difficult period from </a:t>
            </a:r>
            <a:r>
              <a:rPr lang="en-US" sz="930" dirty="0" smtClean="0"/>
              <a:t>1929 to 1932</a:t>
            </a:r>
            <a:r>
              <a:rPr lang="en-US" sz="930" dirty="0"/>
              <a:t>, losing 55% in real value. More </a:t>
            </a:r>
            <a:r>
              <a:rPr lang="en-US" sz="930" dirty="0" smtClean="0"/>
              <a:t>surprising is the 44% real </a:t>
            </a:r>
            <a:r>
              <a:rPr lang="en-US" sz="930" i="1" dirty="0"/>
              <a:t>loss</a:t>
            </a:r>
            <a:r>
              <a:rPr lang="en-US" sz="930" dirty="0"/>
              <a:t> of </a:t>
            </a:r>
            <a:r>
              <a:rPr lang="en-US" sz="930" dirty="0" smtClean="0"/>
              <a:t>value </a:t>
            </a:r>
            <a:r>
              <a:rPr lang="en-US" sz="930" dirty="0"/>
              <a:t>for </a:t>
            </a:r>
            <a:r>
              <a:rPr lang="en-US" sz="930" dirty="0" smtClean="0"/>
              <a:t>risk-free bills between 1934 and 1951</a:t>
            </a:r>
            <a:r>
              <a:rPr lang="en-US" sz="930" dirty="0"/>
              <a:t>. So, after adjusting for inflation, </a:t>
            </a:r>
            <a:r>
              <a:rPr lang="en-US" sz="930" dirty="0" smtClean="0"/>
              <a:t>the worst period of performance for bills approaches that of stocks. The lower </a:t>
            </a:r>
            <a:r>
              <a:rPr lang="en-US" sz="930" dirty="0"/>
              <a:t>return potential of bills casts doubt on their </a:t>
            </a:r>
            <a:r>
              <a:rPr lang="en-US" sz="930" dirty="0" smtClean="0"/>
              <a:t>ability to preserve real wealth. As shown in the black box, the </a:t>
            </a:r>
            <a:r>
              <a:rPr lang="en-US" sz="930" dirty="0"/>
              <a:t>worst </a:t>
            </a:r>
            <a:r>
              <a:rPr lang="en-US" sz="930" dirty="0" smtClean="0"/>
              <a:t>period </a:t>
            </a:r>
            <a:r>
              <a:rPr lang="en-US" sz="930" dirty="0"/>
              <a:t>for equities was much shorter than the worst period for Canadian bills (4 years vs. 18 years), and equities recovered much faster (3 years vs. 34 years) due to their </a:t>
            </a:r>
            <a:r>
              <a:rPr lang="en-US" sz="930" dirty="0" smtClean="0"/>
              <a:t>historically higher return. </a:t>
            </a:r>
            <a:endParaRPr lang="en-US" sz="930" dirty="0"/>
          </a:p>
          <a:p>
            <a:pPr eaLnBrk="1" hangingPunct="1">
              <a:spcBef>
                <a:spcPts val="0"/>
              </a:spcBef>
              <a:spcAft>
                <a:spcPts val="599"/>
              </a:spcAft>
              <a:defRPr/>
            </a:pPr>
            <a:r>
              <a:rPr lang="en-US" sz="930" dirty="0"/>
              <a:t>Investors who want to preserve </a:t>
            </a:r>
            <a:r>
              <a:rPr lang="en-US" sz="930" dirty="0" smtClean="0"/>
              <a:t>purchasing </a:t>
            </a:r>
            <a:r>
              <a:rPr lang="en-US" sz="930" dirty="0"/>
              <a:t>power may feel the risk of equities in real time. But </a:t>
            </a:r>
            <a:r>
              <a:rPr lang="en-US" sz="930" dirty="0" smtClean="0"/>
              <a:t>equities also </a:t>
            </a:r>
            <a:r>
              <a:rPr lang="en-US" sz="930" dirty="0"/>
              <a:t>have a good historical chance of outpacing inflation. In contrast, investors who try to preserve </a:t>
            </a:r>
            <a:r>
              <a:rPr lang="en-US" sz="930" dirty="0" smtClean="0"/>
              <a:t>long-term capital </a:t>
            </a:r>
            <a:r>
              <a:rPr lang="en-US" sz="930" dirty="0"/>
              <a:t>by holding stable-value assets may pay a heavy price as inflation quietly erodes their real wealth over time.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ln>
            <a:miter lim="800000"/>
            <a:headEnd/>
            <a:tailEnd/>
          </a:ln>
        </p:spPr>
        <p:txBody>
          <a:bodyPr/>
          <a:lstStyle/>
          <a:p>
            <a:fld id="{F0DC8243-9B54-4CAD-8349-678668E64CD6}" type="slidenum">
              <a:rPr lang="en-US" smtClean="0">
                <a:solidFill>
                  <a:srgbClr val="000000"/>
                </a:solidFill>
              </a:rPr>
              <a:pPr/>
              <a:t>1</a:t>
            </a:fld>
            <a:endParaRPr lang="en-US" smtClean="0">
              <a:solidFill>
                <a:srgbClr val="000000"/>
              </a:solidFill>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20" name="Rectangle 3"/>
          <p:cNvSpPr>
            <a:spLocks noGrp="1" noChangeArrowheads="1"/>
          </p:cNvSpPr>
          <p:nvPr>
            <p:ph type="body" idx="1"/>
          </p:nvPr>
        </p:nvSpPr>
        <p:spPr bwMode="auto">
          <a:xfrm>
            <a:off x="700088" y="4414838"/>
            <a:ext cx="5610225" cy="465296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noAutofit/>
          </a:bodyPr>
          <a:lstStyle/>
          <a:p>
            <a:pPr eaLnBrk="1" hangingPunct="1">
              <a:spcBef>
                <a:spcPts val="0"/>
              </a:spcBef>
              <a:spcAft>
                <a:spcPts val="599"/>
              </a:spcAft>
              <a:defRPr/>
            </a:pPr>
            <a:r>
              <a:rPr lang="en-US" sz="930" dirty="0"/>
              <a:t>Every investor faces a tradeoff between risk and return: To pursue a higher return, one must accept more risk.</a:t>
            </a:r>
          </a:p>
          <a:p>
            <a:pPr eaLnBrk="1" hangingPunct="1">
              <a:spcBef>
                <a:spcPts val="0"/>
              </a:spcBef>
              <a:spcAft>
                <a:spcPts val="599"/>
              </a:spcAft>
              <a:defRPr/>
            </a:pPr>
            <a:r>
              <a:rPr lang="en-US" sz="930" dirty="0"/>
              <a:t>But investors have different views of risk. Some people care most about short-term price volatility. To avoid major fluctuations in their portfolio value, they avoid stocks in favor of cash, T-bills, or other low-return assets. These people want to </a:t>
            </a:r>
            <a:r>
              <a:rPr lang="en-US" sz="930" i="1" dirty="0"/>
              <a:t>preserve capital</a:t>
            </a:r>
            <a:r>
              <a:rPr lang="en-US" sz="930" dirty="0"/>
              <a:t>. Other investors may define risk as the loss of </a:t>
            </a:r>
            <a:r>
              <a:rPr lang="en-US" sz="930" i="1" dirty="0"/>
              <a:t>purchasing power</a:t>
            </a:r>
            <a:r>
              <a:rPr lang="en-US" sz="930" dirty="0"/>
              <a:t>, or real wealth. They are willing to live with the higher volatility of stocks and other growth-oriented </a:t>
            </a:r>
            <a:r>
              <a:rPr lang="en-US" sz="930" dirty="0" smtClean="0"/>
              <a:t>assets to </a:t>
            </a:r>
            <a:r>
              <a:rPr lang="en-US" sz="930" dirty="0"/>
              <a:t>preserve their future lifestyle.</a:t>
            </a:r>
          </a:p>
          <a:p>
            <a:pPr eaLnBrk="1" hangingPunct="1">
              <a:spcBef>
                <a:spcPts val="0"/>
              </a:spcBef>
              <a:spcAft>
                <a:spcPts val="599"/>
              </a:spcAft>
              <a:defRPr/>
            </a:pPr>
            <a:r>
              <a:rPr lang="en-US" sz="930" dirty="0"/>
              <a:t>In reality, most investors want to manage both types of risk, and understanding the tradeoffs between preserving capital and purchasing power can help them approach the task. To illustrate, let’s consider over a century of performance data in the </a:t>
            </a:r>
            <a:r>
              <a:rPr lang="en-US" sz="930" dirty="0" smtClean="0"/>
              <a:t>Australian financial </a:t>
            </a:r>
            <a:r>
              <a:rPr lang="en-US" sz="930" dirty="0"/>
              <a:t>markets.</a:t>
            </a:r>
          </a:p>
          <a:p>
            <a:pPr eaLnBrk="1" hangingPunct="1">
              <a:spcBef>
                <a:spcPts val="0"/>
              </a:spcBef>
              <a:spcAft>
                <a:spcPts val="599"/>
              </a:spcAft>
              <a:defRPr/>
            </a:pPr>
            <a:r>
              <a:rPr lang="en-US" sz="930" dirty="0"/>
              <a:t>The first graph, titled “Preservation of Purchasing Power,” shows that </a:t>
            </a:r>
            <a:r>
              <a:rPr lang="en-US" sz="930" dirty="0" smtClean="0"/>
              <a:t>Australian equities </a:t>
            </a:r>
            <a:r>
              <a:rPr lang="en-US" sz="930" dirty="0"/>
              <a:t>have delivered a much higher nominal annualized return than inflation and T bills. This graph clearly demonstrates that equities have outperformed stable-value assets over the long term.</a:t>
            </a:r>
          </a:p>
          <a:p>
            <a:pPr eaLnBrk="1" hangingPunct="1">
              <a:spcBef>
                <a:spcPts val="0"/>
              </a:spcBef>
              <a:spcAft>
                <a:spcPts val="599"/>
              </a:spcAft>
              <a:defRPr/>
            </a:pPr>
            <a:r>
              <a:rPr lang="en-US" sz="930" dirty="0"/>
              <a:t>However, as shown in the “Preservation of Capital” graph, equity investors had to bear periods of high volatility. During </a:t>
            </a:r>
            <a:r>
              <a:rPr lang="en-US" sz="930" dirty="0" smtClean="0"/>
              <a:t>the Australian equity </a:t>
            </a:r>
            <a:r>
              <a:rPr lang="en-US" sz="930" dirty="0"/>
              <a:t>market’s worst period (</a:t>
            </a:r>
            <a:r>
              <a:rPr lang="en-US" sz="930" dirty="0" smtClean="0"/>
              <a:t>1970–1974), </a:t>
            </a:r>
            <a:r>
              <a:rPr lang="en-US" sz="930" dirty="0"/>
              <a:t>equities lost </a:t>
            </a:r>
            <a:r>
              <a:rPr lang="en-US" sz="930" dirty="0" smtClean="0"/>
              <a:t>50% </a:t>
            </a:r>
            <a:r>
              <a:rPr lang="en-US" sz="930" dirty="0"/>
              <a:t>of their value. By contrast, the worst period for </a:t>
            </a:r>
            <a:r>
              <a:rPr lang="en-US" sz="930" dirty="0" smtClean="0"/>
              <a:t>Australian bills </a:t>
            </a:r>
            <a:r>
              <a:rPr lang="en-US" sz="930" dirty="0"/>
              <a:t>was in </a:t>
            </a:r>
            <a:r>
              <a:rPr lang="en-US" sz="930" dirty="0" smtClean="0"/>
              <a:t>1950, </a:t>
            </a:r>
            <a:r>
              <a:rPr lang="en-US" sz="930" dirty="0"/>
              <a:t>when bills gained only </a:t>
            </a:r>
            <a:r>
              <a:rPr lang="en-US" sz="930" dirty="0" smtClean="0"/>
              <a:t>0.75% </a:t>
            </a:r>
            <a:r>
              <a:rPr lang="en-US" sz="930" dirty="0"/>
              <a:t>in nominal terms. If an investor cares most about preserving capital, bills would appear more stable than stocks. But the picture is quite different after adjusting for inflation. </a:t>
            </a:r>
            <a:endParaRPr lang="en-US" sz="930" dirty="0" smtClean="0"/>
          </a:p>
          <a:p>
            <a:pPr eaLnBrk="1" hangingPunct="1">
              <a:spcBef>
                <a:spcPts val="0"/>
              </a:spcBef>
              <a:spcAft>
                <a:spcPts val="599"/>
              </a:spcAft>
              <a:defRPr/>
            </a:pPr>
            <a:r>
              <a:rPr lang="en-US" sz="930" dirty="0" smtClean="0"/>
              <a:t>The </a:t>
            </a:r>
            <a:r>
              <a:rPr lang="en-US" sz="930" dirty="0"/>
              <a:t>“</a:t>
            </a:r>
            <a:r>
              <a:rPr lang="en-US" sz="930" dirty="0" smtClean="0"/>
              <a:t>Risk-Free </a:t>
            </a:r>
            <a:r>
              <a:rPr lang="en-US" sz="930" dirty="0"/>
              <a:t>or Risky?” graph shows the worst performing periods for bills and equities in real terms, after adjusting for annual inflation. </a:t>
            </a:r>
            <a:r>
              <a:rPr lang="en-US" sz="930" dirty="0" smtClean="0"/>
              <a:t>Australian equities </a:t>
            </a:r>
            <a:r>
              <a:rPr lang="en-US" sz="930" dirty="0"/>
              <a:t>weathered a difficult period from </a:t>
            </a:r>
            <a:r>
              <a:rPr lang="en-US" sz="930" dirty="0" smtClean="0"/>
              <a:t>1970 </a:t>
            </a:r>
            <a:r>
              <a:rPr lang="en-US" sz="930" dirty="0"/>
              <a:t>to </a:t>
            </a:r>
            <a:r>
              <a:rPr lang="en-US" sz="930" dirty="0" smtClean="0"/>
              <a:t>1974, </a:t>
            </a:r>
            <a:r>
              <a:rPr lang="en-US" sz="930" dirty="0"/>
              <a:t>losing </a:t>
            </a:r>
            <a:r>
              <a:rPr lang="en-US" sz="930" dirty="0" smtClean="0"/>
              <a:t>66% </a:t>
            </a:r>
            <a:r>
              <a:rPr lang="en-US" sz="930" dirty="0"/>
              <a:t>in real value. More </a:t>
            </a:r>
            <a:r>
              <a:rPr lang="en-US" sz="930" dirty="0" smtClean="0"/>
              <a:t>surprising is </a:t>
            </a:r>
            <a:r>
              <a:rPr lang="en-US" sz="930" dirty="0"/>
              <a:t>the </a:t>
            </a:r>
            <a:r>
              <a:rPr lang="en-US" sz="930" dirty="0" smtClean="0"/>
              <a:t>61% </a:t>
            </a:r>
            <a:r>
              <a:rPr lang="en-US" sz="930" dirty="0"/>
              <a:t>real </a:t>
            </a:r>
            <a:r>
              <a:rPr lang="en-US" sz="930" i="1" dirty="0"/>
              <a:t>loss</a:t>
            </a:r>
            <a:r>
              <a:rPr lang="en-US" sz="930" dirty="0"/>
              <a:t> of value for risk-free bills between </a:t>
            </a:r>
            <a:r>
              <a:rPr lang="en-US" sz="930" dirty="0" smtClean="0"/>
              <a:t>1937 </a:t>
            </a:r>
            <a:r>
              <a:rPr lang="en-US" sz="930" dirty="0"/>
              <a:t>and </a:t>
            </a:r>
            <a:r>
              <a:rPr lang="en-US" sz="930" dirty="0" smtClean="0"/>
              <a:t>1977. </a:t>
            </a:r>
            <a:r>
              <a:rPr lang="en-US" sz="930" dirty="0"/>
              <a:t>So, after adjusting for inflation, the worst period </a:t>
            </a:r>
            <a:r>
              <a:rPr lang="en-US" sz="930" dirty="0" smtClean="0"/>
              <a:t>of performance for </a:t>
            </a:r>
            <a:r>
              <a:rPr lang="en-US" sz="930" dirty="0"/>
              <a:t>bills approaches that of stocks. The lower return potential of bills </a:t>
            </a:r>
            <a:r>
              <a:rPr lang="en-US" sz="930" dirty="0" smtClean="0"/>
              <a:t>casts doubt on their </a:t>
            </a:r>
            <a:r>
              <a:rPr lang="en-US" sz="930" dirty="0"/>
              <a:t>ability to preserve real wealth. As shown in the black box, the worst period for equities was much shorter than the worst period for Australian </a:t>
            </a:r>
            <a:r>
              <a:rPr lang="en-US" sz="930" dirty="0" smtClean="0"/>
              <a:t>bills (5 </a:t>
            </a:r>
            <a:r>
              <a:rPr lang="en-US" sz="930" dirty="0"/>
              <a:t>years vs. </a:t>
            </a:r>
            <a:r>
              <a:rPr lang="en-US" sz="930" dirty="0" smtClean="0"/>
              <a:t>41 </a:t>
            </a:r>
            <a:r>
              <a:rPr lang="en-US" sz="930" dirty="0"/>
              <a:t>years), and equities recovered much faster </a:t>
            </a:r>
            <a:r>
              <a:rPr lang="en-US" sz="930" dirty="0" smtClean="0"/>
              <a:t>(11 </a:t>
            </a:r>
            <a:r>
              <a:rPr lang="en-US" sz="930" dirty="0"/>
              <a:t>years vs. </a:t>
            </a:r>
            <a:r>
              <a:rPr lang="en-US" sz="930" dirty="0" smtClean="0"/>
              <a:t>21 </a:t>
            </a:r>
            <a:r>
              <a:rPr lang="en-US" sz="930" dirty="0"/>
              <a:t>years) due to their historically higher return. </a:t>
            </a:r>
          </a:p>
          <a:p>
            <a:pPr eaLnBrk="1" hangingPunct="1">
              <a:spcBef>
                <a:spcPts val="0"/>
              </a:spcBef>
              <a:spcAft>
                <a:spcPts val="599"/>
              </a:spcAft>
              <a:defRPr/>
            </a:pPr>
            <a:r>
              <a:rPr lang="en-US" sz="930" dirty="0"/>
              <a:t>Investors who want to preserve purchasing power may feel the risk of equities in real time. But equities also have a good historical chance of outpacing inflation. In contrast, investors who try to preserve long-term capital by holding stable-value assets may pay a heavy price as inflation quietly erodes their real wealth over time.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noFill/>
          <a:ln>
            <a:miter lim="800000"/>
            <a:headEnd/>
            <a:tailEnd/>
          </a:ln>
        </p:spPr>
        <p:txBody>
          <a:bodyPr/>
          <a:lstStyle/>
          <a:p>
            <a:fld id="{C5FA669D-3E72-4B38-A014-AC3393587D1A}" type="slidenum">
              <a:rPr lang="en-US" smtClean="0">
                <a:solidFill>
                  <a:srgbClr val="000000"/>
                </a:solidFill>
              </a:rPr>
              <a:pPr/>
              <a:t>2</a:t>
            </a:fld>
            <a:endParaRPr lang="en-US" smtClean="0">
              <a:solidFill>
                <a:srgbClr val="000000"/>
              </a:solidFill>
            </a:endParaRPr>
          </a:p>
        </p:txBody>
      </p:sp>
      <p:sp>
        <p:nvSpPr>
          <p:cNvPr id="112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20" name="Rectangle 3"/>
          <p:cNvSpPr>
            <a:spLocks noGrp="1" noChangeArrowheads="1"/>
          </p:cNvSpPr>
          <p:nvPr>
            <p:ph type="body" idx="1"/>
          </p:nvPr>
        </p:nvSpPr>
        <p:spPr bwMode="auto">
          <a:xfrm>
            <a:off x="700088" y="4414838"/>
            <a:ext cx="5610225" cy="450056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noAutofit/>
          </a:bodyPr>
          <a:lstStyle/>
          <a:p>
            <a:pPr eaLnBrk="1" hangingPunct="1">
              <a:spcBef>
                <a:spcPts val="0"/>
              </a:spcBef>
              <a:spcAft>
                <a:spcPts val="599"/>
              </a:spcAft>
              <a:defRPr/>
            </a:pPr>
            <a:r>
              <a:rPr lang="en-US" sz="930" dirty="0"/>
              <a:t>Every investor faces a tradeoff between risk and return: To pursue a higher return, one must accept more risk.</a:t>
            </a:r>
          </a:p>
          <a:p>
            <a:pPr eaLnBrk="1" hangingPunct="1">
              <a:spcBef>
                <a:spcPts val="0"/>
              </a:spcBef>
              <a:spcAft>
                <a:spcPts val="599"/>
              </a:spcAft>
              <a:defRPr/>
            </a:pPr>
            <a:r>
              <a:rPr lang="en-US" sz="930" dirty="0"/>
              <a:t>But investors have different views of risk. Some people care most about short-term price volatility. To avoid major fluctuations in their portfolio value, they avoid stocks in favor of cash, T-bills, or other low-return assets. These people want to </a:t>
            </a:r>
            <a:r>
              <a:rPr lang="en-US" sz="930" i="1" dirty="0"/>
              <a:t>preserve capital</a:t>
            </a:r>
            <a:r>
              <a:rPr lang="en-US" sz="930" dirty="0"/>
              <a:t>. Other investors may define risk as the loss of </a:t>
            </a:r>
            <a:r>
              <a:rPr lang="en-US" sz="930" i="1" dirty="0"/>
              <a:t>purchasing power</a:t>
            </a:r>
            <a:r>
              <a:rPr lang="en-US" sz="930" dirty="0"/>
              <a:t>, or real wealth. They are willing to live with the higher volatility of stocks and other growth-oriented </a:t>
            </a:r>
            <a:r>
              <a:rPr lang="en-US" sz="930" dirty="0" smtClean="0"/>
              <a:t>assets to </a:t>
            </a:r>
            <a:r>
              <a:rPr lang="en-US" sz="930" dirty="0"/>
              <a:t>preserve their future lifestyle.</a:t>
            </a:r>
          </a:p>
          <a:p>
            <a:pPr eaLnBrk="1" hangingPunct="1">
              <a:spcBef>
                <a:spcPts val="0"/>
              </a:spcBef>
              <a:spcAft>
                <a:spcPts val="599"/>
              </a:spcAft>
              <a:defRPr/>
            </a:pPr>
            <a:r>
              <a:rPr lang="en-US" sz="930" dirty="0"/>
              <a:t>In reality, most investors want to manage both types of risk, and understanding the tradeoffs between preserving capital and purchasing power can help them approach the task. To illustrate, let’s consider over a century of performance data in the </a:t>
            </a:r>
            <a:r>
              <a:rPr lang="en-US" sz="930" dirty="0" smtClean="0"/>
              <a:t>US financial </a:t>
            </a:r>
            <a:r>
              <a:rPr lang="en-US" sz="930" dirty="0"/>
              <a:t>markets.</a:t>
            </a:r>
          </a:p>
          <a:p>
            <a:pPr eaLnBrk="1" hangingPunct="1">
              <a:spcBef>
                <a:spcPts val="0"/>
              </a:spcBef>
              <a:spcAft>
                <a:spcPts val="599"/>
              </a:spcAft>
              <a:defRPr/>
            </a:pPr>
            <a:r>
              <a:rPr lang="en-US" sz="930" dirty="0"/>
              <a:t>The first graph, titled “Preservation of Purchasing Power,” shows that </a:t>
            </a:r>
            <a:r>
              <a:rPr lang="en-US" sz="930" dirty="0" smtClean="0"/>
              <a:t>US equities </a:t>
            </a:r>
            <a:r>
              <a:rPr lang="en-US" sz="930" dirty="0"/>
              <a:t>have delivered a much higher nominal annualized return than inflation and T bills. This graph clearly demonstrates that equities have outperformed stable-value assets over the long term.</a:t>
            </a:r>
          </a:p>
          <a:p>
            <a:pPr eaLnBrk="1" hangingPunct="1">
              <a:spcBef>
                <a:spcPts val="0"/>
              </a:spcBef>
              <a:spcAft>
                <a:spcPts val="599"/>
              </a:spcAft>
              <a:defRPr/>
            </a:pPr>
            <a:r>
              <a:rPr lang="en-US" sz="930" dirty="0"/>
              <a:t>However, as shown in the “Preservation of Capital” graph, equity investors had to bear periods of high volatility. During </a:t>
            </a:r>
            <a:r>
              <a:rPr lang="en-US" sz="930" dirty="0" smtClean="0"/>
              <a:t>the US equity </a:t>
            </a:r>
            <a:r>
              <a:rPr lang="en-US" sz="930" dirty="0"/>
              <a:t>market’s worst period (</a:t>
            </a:r>
            <a:r>
              <a:rPr lang="en-US" sz="930" dirty="0" smtClean="0"/>
              <a:t>1929–1932), </a:t>
            </a:r>
            <a:r>
              <a:rPr lang="en-US" sz="930" dirty="0"/>
              <a:t>equities lost </a:t>
            </a:r>
            <a:r>
              <a:rPr lang="en-US" sz="930" dirty="0" smtClean="0"/>
              <a:t>69% </a:t>
            </a:r>
            <a:r>
              <a:rPr lang="en-US" sz="930" dirty="0"/>
              <a:t>of their value. By contrast, the worst period for </a:t>
            </a:r>
            <a:r>
              <a:rPr lang="en-US" sz="930" dirty="0" smtClean="0"/>
              <a:t>US bills </a:t>
            </a:r>
            <a:r>
              <a:rPr lang="en-US" sz="930" dirty="0"/>
              <a:t>was in </a:t>
            </a:r>
            <a:r>
              <a:rPr lang="en-US" sz="930" dirty="0" smtClean="0"/>
              <a:t>1938, </a:t>
            </a:r>
            <a:r>
              <a:rPr lang="en-US" sz="930" dirty="0"/>
              <a:t>when bills </a:t>
            </a:r>
            <a:r>
              <a:rPr lang="en-US" sz="930" dirty="0" smtClean="0"/>
              <a:t>lost 0.02% </a:t>
            </a:r>
            <a:r>
              <a:rPr lang="en-US" sz="930" dirty="0"/>
              <a:t>in nominal terms. If an investor cares most about preserving capital, bills would appear more stable than stocks. But the picture is quite different after adjusting for inflation. </a:t>
            </a:r>
            <a:endParaRPr lang="en-US" sz="930" dirty="0" smtClean="0"/>
          </a:p>
          <a:p>
            <a:pPr eaLnBrk="1" hangingPunct="1">
              <a:spcBef>
                <a:spcPts val="0"/>
              </a:spcBef>
              <a:spcAft>
                <a:spcPts val="599"/>
              </a:spcAft>
              <a:defRPr/>
            </a:pPr>
            <a:r>
              <a:rPr lang="en-US" sz="930" dirty="0" smtClean="0"/>
              <a:t>The </a:t>
            </a:r>
            <a:r>
              <a:rPr lang="en-US" sz="930" dirty="0"/>
              <a:t>“</a:t>
            </a:r>
            <a:r>
              <a:rPr lang="en-US" sz="930" dirty="0" smtClean="0"/>
              <a:t>Risk-Free </a:t>
            </a:r>
            <a:r>
              <a:rPr lang="en-US" sz="930" dirty="0"/>
              <a:t>or Risky?” graph shows the worst performing periods for bills and equities in real terms, after adjusting for annual inflation. </a:t>
            </a:r>
            <a:r>
              <a:rPr lang="en-US" sz="930" dirty="0" smtClean="0"/>
              <a:t>US equities </a:t>
            </a:r>
            <a:r>
              <a:rPr lang="en-US" sz="930" dirty="0"/>
              <a:t>weathered a difficult period from </a:t>
            </a:r>
            <a:r>
              <a:rPr lang="en-US" sz="930" dirty="0" smtClean="0"/>
              <a:t>1929 </a:t>
            </a:r>
            <a:r>
              <a:rPr lang="en-US" sz="930" dirty="0"/>
              <a:t>to </a:t>
            </a:r>
            <a:r>
              <a:rPr lang="en-US" sz="930" dirty="0" smtClean="0"/>
              <a:t>1931, </a:t>
            </a:r>
            <a:r>
              <a:rPr lang="en-US" sz="930" dirty="0"/>
              <a:t>losing </a:t>
            </a:r>
            <a:r>
              <a:rPr lang="en-US" sz="930" dirty="0" smtClean="0"/>
              <a:t>60% </a:t>
            </a:r>
            <a:r>
              <a:rPr lang="en-US" sz="930" dirty="0"/>
              <a:t>in real value. More </a:t>
            </a:r>
            <a:r>
              <a:rPr lang="en-US" sz="930" dirty="0" smtClean="0"/>
              <a:t>surprising is </a:t>
            </a:r>
            <a:r>
              <a:rPr lang="en-US" sz="930" dirty="0"/>
              <a:t>the </a:t>
            </a:r>
            <a:r>
              <a:rPr lang="en-US" sz="930" dirty="0" smtClean="0"/>
              <a:t>47% </a:t>
            </a:r>
            <a:r>
              <a:rPr lang="en-US" sz="930" dirty="0"/>
              <a:t>real </a:t>
            </a:r>
            <a:r>
              <a:rPr lang="en-US" sz="930" i="1" dirty="0"/>
              <a:t>loss</a:t>
            </a:r>
            <a:r>
              <a:rPr lang="en-US" sz="930" dirty="0"/>
              <a:t> of value for risk-free bills between </a:t>
            </a:r>
            <a:r>
              <a:rPr lang="en-US" sz="930" dirty="0" smtClean="0"/>
              <a:t>1933 </a:t>
            </a:r>
            <a:r>
              <a:rPr lang="en-US" sz="930" dirty="0"/>
              <a:t>and </a:t>
            </a:r>
            <a:r>
              <a:rPr lang="en-US" sz="930" dirty="0" smtClean="0"/>
              <a:t>1951. </a:t>
            </a:r>
            <a:r>
              <a:rPr lang="en-US" sz="930" dirty="0"/>
              <a:t>So, after adjusting for inflation, the worst period </a:t>
            </a:r>
            <a:r>
              <a:rPr lang="en-US" sz="930" dirty="0" smtClean="0"/>
              <a:t>of performance for </a:t>
            </a:r>
            <a:r>
              <a:rPr lang="en-US" sz="930" dirty="0"/>
              <a:t>bills </a:t>
            </a:r>
            <a:r>
              <a:rPr lang="en-US" sz="930" dirty="0" smtClean="0"/>
              <a:t>is also substantial. </a:t>
            </a:r>
            <a:r>
              <a:rPr lang="en-US" sz="930" dirty="0"/>
              <a:t>The lower return potential of bills casts doubt on their </a:t>
            </a:r>
            <a:r>
              <a:rPr lang="en-US" sz="930" dirty="0" smtClean="0"/>
              <a:t>ability </a:t>
            </a:r>
            <a:r>
              <a:rPr lang="en-US" sz="930" dirty="0"/>
              <a:t>to preserve real wealth. As shown in the black box, the worst period for equities was much shorter than the worst period for </a:t>
            </a:r>
            <a:r>
              <a:rPr lang="en-US" sz="930" dirty="0" smtClean="0"/>
              <a:t>US bills (4 </a:t>
            </a:r>
            <a:r>
              <a:rPr lang="en-US" sz="930" dirty="0"/>
              <a:t>years vs. </a:t>
            </a:r>
            <a:r>
              <a:rPr lang="en-US" sz="930" dirty="0" smtClean="0"/>
              <a:t>19 </a:t>
            </a:r>
            <a:r>
              <a:rPr lang="en-US" sz="930" dirty="0"/>
              <a:t>years), and equities recovered much faster </a:t>
            </a:r>
            <a:r>
              <a:rPr lang="en-US" sz="930" dirty="0" smtClean="0"/>
              <a:t>(4 </a:t>
            </a:r>
            <a:r>
              <a:rPr lang="en-US" sz="930" dirty="0"/>
              <a:t>years vs. </a:t>
            </a:r>
            <a:r>
              <a:rPr lang="en-US" sz="930" dirty="0" smtClean="0"/>
              <a:t>48 </a:t>
            </a:r>
            <a:r>
              <a:rPr lang="en-US" sz="930" dirty="0"/>
              <a:t>years) due to their historically higher return. </a:t>
            </a:r>
          </a:p>
          <a:p>
            <a:pPr eaLnBrk="1" hangingPunct="1">
              <a:spcBef>
                <a:spcPts val="0"/>
              </a:spcBef>
              <a:spcAft>
                <a:spcPts val="599"/>
              </a:spcAft>
              <a:defRPr/>
            </a:pPr>
            <a:r>
              <a:rPr lang="en-US" sz="930" dirty="0"/>
              <a:t>Investors who want to preserve purchasing power may feel the risk of equities in real time. But equities also have a good historical chance of outpacing inflation. In contrast, investors who try to preserve long-term capital by holding stable-value assets may pay a heavy price as inflation quietly erodes their real wealth over time</a:t>
            </a:r>
            <a:r>
              <a:rPr lang="en-US" sz="930" dirty="0" smtClean="0"/>
              <a:t>.</a:t>
            </a:r>
            <a:endParaRPr lang="en-US" sz="93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ln>
            <a:miter lim="800000"/>
            <a:headEnd/>
            <a:tailEnd/>
          </a:ln>
        </p:spPr>
        <p:txBody>
          <a:bodyPr/>
          <a:lstStyle/>
          <a:p>
            <a:fld id="{75367E54-5145-40BA-A3A2-40AC9101BCC2}" type="slidenum">
              <a:rPr lang="en-US" smtClean="0">
                <a:solidFill>
                  <a:srgbClr val="000000"/>
                </a:solidFill>
              </a:rPr>
              <a:pPr/>
              <a:t>3</a:t>
            </a:fld>
            <a:endParaRPr lang="en-US" smtClean="0">
              <a:solidFill>
                <a:srgbClr val="000000"/>
              </a:solidFill>
            </a:endParaRPr>
          </a:p>
        </p:txBody>
      </p:sp>
      <p:sp>
        <p:nvSpPr>
          <p:cNvPr id="122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20" name="Rectangle 3"/>
          <p:cNvSpPr>
            <a:spLocks noGrp="1" noChangeArrowheads="1"/>
          </p:cNvSpPr>
          <p:nvPr>
            <p:ph type="body" idx="1"/>
          </p:nvPr>
        </p:nvSpPr>
        <p:spPr bwMode="auto">
          <a:xfrm>
            <a:off x="700088" y="4414838"/>
            <a:ext cx="5610225" cy="457676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noAutofit/>
          </a:bodyPr>
          <a:lstStyle/>
          <a:p>
            <a:pPr eaLnBrk="1" hangingPunct="1">
              <a:spcBef>
                <a:spcPts val="0"/>
              </a:spcBef>
              <a:spcAft>
                <a:spcPts val="599"/>
              </a:spcAft>
              <a:defRPr/>
            </a:pPr>
            <a:r>
              <a:rPr lang="en-US" sz="930" dirty="0"/>
              <a:t>Every investor faces a tradeoff between risk and return: To pursue a higher return, one must accept more risk.</a:t>
            </a:r>
          </a:p>
          <a:p>
            <a:pPr eaLnBrk="1" hangingPunct="1">
              <a:spcBef>
                <a:spcPts val="0"/>
              </a:spcBef>
              <a:spcAft>
                <a:spcPts val="599"/>
              </a:spcAft>
              <a:defRPr/>
            </a:pPr>
            <a:r>
              <a:rPr lang="en-US" sz="930" dirty="0"/>
              <a:t>But investors have different views of risk. Some people care most about short-term price volatility. To avoid major fluctuations in their portfolio value, they avoid stocks in favor of cash, T-bills, or other low-return assets. These people want to </a:t>
            </a:r>
            <a:r>
              <a:rPr lang="en-US" sz="930" i="1" dirty="0"/>
              <a:t>preserve capital</a:t>
            </a:r>
            <a:r>
              <a:rPr lang="en-US" sz="930" dirty="0"/>
              <a:t>. Other investors may define risk as the loss of </a:t>
            </a:r>
            <a:r>
              <a:rPr lang="en-US" sz="930" i="1" dirty="0"/>
              <a:t>purchasing power</a:t>
            </a:r>
            <a:r>
              <a:rPr lang="en-US" sz="930" dirty="0"/>
              <a:t>, or real wealth. They are willing to live with the higher volatility of stocks and other growth-oriented </a:t>
            </a:r>
            <a:r>
              <a:rPr lang="en-US" sz="930" dirty="0" smtClean="0"/>
              <a:t>assets to </a:t>
            </a:r>
            <a:r>
              <a:rPr lang="en-US" sz="930" dirty="0"/>
              <a:t>preserve their future lifestyle.</a:t>
            </a:r>
          </a:p>
          <a:p>
            <a:pPr eaLnBrk="1" hangingPunct="1">
              <a:spcBef>
                <a:spcPts val="0"/>
              </a:spcBef>
              <a:spcAft>
                <a:spcPts val="599"/>
              </a:spcAft>
              <a:defRPr/>
            </a:pPr>
            <a:r>
              <a:rPr lang="en-US" sz="930" dirty="0"/>
              <a:t>In reality, most investors want to manage both types of risk, and understanding the tradeoffs between preserving capital and purchasing power can help them approach the task. To illustrate, let’s consider over a century of performance data in the </a:t>
            </a:r>
            <a:r>
              <a:rPr lang="en-US" sz="930" dirty="0" smtClean="0"/>
              <a:t>UK </a:t>
            </a:r>
            <a:r>
              <a:rPr lang="en-US" sz="930" dirty="0"/>
              <a:t>financial markets.</a:t>
            </a:r>
          </a:p>
          <a:p>
            <a:pPr eaLnBrk="1" hangingPunct="1">
              <a:spcBef>
                <a:spcPts val="0"/>
              </a:spcBef>
              <a:spcAft>
                <a:spcPts val="599"/>
              </a:spcAft>
              <a:defRPr/>
            </a:pPr>
            <a:r>
              <a:rPr lang="en-US" sz="930" dirty="0"/>
              <a:t>The first graph, titled “Preservation of Purchasing Power,” shows that </a:t>
            </a:r>
            <a:r>
              <a:rPr lang="en-US" sz="930" dirty="0" smtClean="0"/>
              <a:t>UK </a:t>
            </a:r>
            <a:r>
              <a:rPr lang="en-US" sz="930" dirty="0"/>
              <a:t>equities have delivered a much higher nominal annualized return than inflation and T bills. This graph clearly demonstrates that equities have outperformed stable-value assets over the long term.</a:t>
            </a:r>
          </a:p>
          <a:p>
            <a:pPr eaLnBrk="1" hangingPunct="1">
              <a:spcBef>
                <a:spcPts val="0"/>
              </a:spcBef>
              <a:spcAft>
                <a:spcPts val="599"/>
              </a:spcAft>
              <a:defRPr/>
            </a:pPr>
            <a:r>
              <a:rPr lang="en-US" sz="930" dirty="0"/>
              <a:t>However, as shown in the “Preservation of Capital” graph, equity investors had to bear periods of high volatility. During </a:t>
            </a:r>
            <a:r>
              <a:rPr lang="en-US" sz="930" dirty="0" smtClean="0"/>
              <a:t>the UK </a:t>
            </a:r>
            <a:r>
              <a:rPr lang="en-US" sz="930" dirty="0"/>
              <a:t>equity market’s worst period (</a:t>
            </a:r>
            <a:r>
              <a:rPr lang="en-US" sz="930" dirty="0" smtClean="0"/>
              <a:t>1973–1974), </a:t>
            </a:r>
            <a:r>
              <a:rPr lang="en-US" sz="930" dirty="0"/>
              <a:t>equities lost </a:t>
            </a:r>
            <a:r>
              <a:rPr lang="en-US" sz="930" dirty="0" smtClean="0"/>
              <a:t>61% </a:t>
            </a:r>
            <a:r>
              <a:rPr lang="en-US" sz="930" dirty="0"/>
              <a:t>of their value. By contrast, the worst period for </a:t>
            </a:r>
            <a:r>
              <a:rPr lang="en-US" sz="930" dirty="0" smtClean="0"/>
              <a:t>UK </a:t>
            </a:r>
            <a:r>
              <a:rPr lang="en-US" sz="930" dirty="0"/>
              <a:t>bills was in </a:t>
            </a:r>
            <a:r>
              <a:rPr lang="en-US" sz="930" dirty="0" smtClean="0"/>
              <a:t>1935, </a:t>
            </a:r>
            <a:r>
              <a:rPr lang="en-US" sz="930" dirty="0"/>
              <a:t>when bills </a:t>
            </a:r>
            <a:r>
              <a:rPr lang="en-US" sz="930" dirty="0" smtClean="0"/>
              <a:t>gained only 0.50% </a:t>
            </a:r>
            <a:r>
              <a:rPr lang="en-US" sz="930" dirty="0"/>
              <a:t>in nominal terms. If an investor cares most about preserving capital, bills would appear more stable than stocks. But the picture is quite different after adjusting for inflation. </a:t>
            </a:r>
            <a:endParaRPr lang="en-US" sz="930" dirty="0" smtClean="0"/>
          </a:p>
          <a:p>
            <a:pPr eaLnBrk="1" hangingPunct="1">
              <a:spcBef>
                <a:spcPts val="0"/>
              </a:spcBef>
              <a:spcAft>
                <a:spcPts val="599"/>
              </a:spcAft>
              <a:defRPr/>
            </a:pPr>
            <a:r>
              <a:rPr lang="en-US" sz="930" dirty="0" smtClean="0"/>
              <a:t>The </a:t>
            </a:r>
            <a:r>
              <a:rPr lang="en-US" sz="930" dirty="0"/>
              <a:t>“</a:t>
            </a:r>
            <a:r>
              <a:rPr lang="en-US" sz="930" dirty="0" smtClean="0"/>
              <a:t>Risk-Free </a:t>
            </a:r>
            <a:r>
              <a:rPr lang="en-US" sz="930" dirty="0"/>
              <a:t>or Risky?” graph shows the worst performing periods for bills and equities in real terms, after adjusting for annual inflation. </a:t>
            </a:r>
            <a:r>
              <a:rPr lang="en-US" sz="930" dirty="0" smtClean="0"/>
              <a:t>UK </a:t>
            </a:r>
            <a:r>
              <a:rPr lang="en-US" sz="930" dirty="0"/>
              <a:t>equities weathered a difficult period from </a:t>
            </a:r>
            <a:r>
              <a:rPr lang="en-US" sz="930" dirty="0" smtClean="0"/>
              <a:t>1973 </a:t>
            </a:r>
            <a:r>
              <a:rPr lang="en-US" sz="930" dirty="0"/>
              <a:t>to </a:t>
            </a:r>
            <a:r>
              <a:rPr lang="en-US" sz="930" dirty="0" smtClean="0"/>
              <a:t>1974, </a:t>
            </a:r>
            <a:r>
              <a:rPr lang="en-US" sz="930" dirty="0"/>
              <a:t>losing </a:t>
            </a:r>
            <a:r>
              <a:rPr lang="en-US" sz="930" dirty="0" smtClean="0"/>
              <a:t>71% </a:t>
            </a:r>
            <a:r>
              <a:rPr lang="en-US" sz="930" dirty="0"/>
              <a:t>in real value. More </a:t>
            </a:r>
            <a:r>
              <a:rPr lang="en-US" sz="930" dirty="0" smtClean="0"/>
              <a:t>surprising is </a:t>
            </a:r>
            <a:r>
              <a:rPr lang="en-US" sz="930" dirty="0"/>
              <a:t>the </a:t>
            </a:r>
            <a:r>
              <a:rPr lang="en-US" sz="930" dirty="0" smtClean="0"/>
              <a:t>50% </a:t>
            </a:r>
            <a:r>
              <a:rPr lang="en-US" sz="930" dirty="0"/>
              <a:t>real </a:t>
            </a:r>
            <a:r>
              <a:rPr lang="en-US" sz="930" i="1" dirty="0"/>
              <a:t>loss</a:t>
            </a:r>
            <a:r>
              <a:rPr lang="en-US" sz="930" dirty="0"/>
              <a:t> of value for risk-free bills between </a:t>
            </a:r>
            <a:r>
              <a:rPr lang="en-US" sz="930" dirty="0" smtClean="0"/>
              <a:t>1914 </a:t>
            </a:r>
            <a:r>
              <a:rPr lang="en-US" sz="930" dirty="0"/>
              <a:t>and </a:t>
            </a:r>
            <a:r>
              <a:rPr lang="en-US" sz="930" dirty="0" smtClean="0"/>
              <a:t>1920. </a:t>
            </a:r>
            <a:r>
              <a:rPr lang="en-US" sz="930" dirty="0"/>
              <a:t>So, after adjusting for inflation, the worst period </a:t>
            </a:r>
            <a:r>
              <a:rPr lang="en-US" sz="930" dirty="0" smtClean="0"/>
              <a:t>of performance for bills </a:t>
            </a:r>
            <a:r>
              <a:rPr lang="en-US" sz="930" dirty="0"/>
              <a:t>is also substantial. The lower return potential of bills casts doubt on their ability to preserve real wealth. As shown in the black box, the worst period for equities was much shorter than the worst period for </a:t>
            </a:r>
            <a:r>
              <a:rPr lang="en-US" sz="930" dirty="0" smtClean="0"/>
              <a:t>UK </a:t>
            </a:r>
            <a:r>
              <a:rPr lang="en-US" sz="930" dirty="0"/>
              <a:t>bills </a:t>
            </a:r>
            <a:r>
              <a:rPr lang="en-US" sz="930" dirty="0" smtClean="0"/>
              <a:t>(2 </a:t>
            </a:r>
            <a:r>
              <a:rPr lang="en-US" sz="930" dirty="0"/>
              <a:t>years vs. </a:t>
            </a:r>
            <a:r>
              <a:rPr lang="en-US" sz="930" dirty="0" smtClean="0"/>
              <a:t>7 </a:t>
            </a:r>
            <a:r>
              <a:rPr lang="en-US" sz="930" dirty="0"/>
              <a:t>years), and equities recovered much faster </a:t>
            </a:r>
            <a:r>
              <a:rPr lang="en-US" sz="930" dirty="0" smtClean="0"/>
              <a:t>(9 </a:t>
            </a:r>
            <a:r>
              <a:rPr lang="en-US" sz="930" dirty="0"/>
              <a:t>years vs. </a:t>
            </a:r>
            <a:r>
              <a:rPr lang="en-US" sz="930" dirty="0" smtClean="0"/>
              <a:t>7 years</a:t>
            </a:r>
            <a:r>
              <a:rPr lang="en-US" sz="930" dirty="0"/>
              <a:t>) due to their historically higher return. </a:t>
            </a:r>
          </a:p>
          <a:p>
            <a:pPr eaLnBrk="1" hangingPunct="1">
              <a:spcBef>
                <a:spcPts val="0"/>
              </a:spcBef>
              <a:spcAft>
                <a:spcPts val="599"/>
              </a:spcAft>
              <a:defRPr/>
            </a:pPr>
            <a:r>
              <a:rPr lang="en-US" sz="930" dirty="0"/>
              <a:t>Investors who want to preserve purchasing power may feel the risk of equities in real time. But equities also have a good historical chance of outpacing inflation. In contrast, investors who try to preserve long-term capital by holding stable-value assets may pay a heavy price as inflation quietly erodes their real wealth over time.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tif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nterior Pages">
    <p:spTree>
      <p:nvGrpSpPr>
        <p:cNvPr id="1" name=""/>
        <p:cNvGrpSpPr/>
        <p:nvPr/>
      </p:nvGrpSpPr>
      <p:grpSpPr>
        <a:xfrm>
          <a:off x="0" y="0"/>
          <a:ext cx="0" cy="0"/>
          <a:chOff x="0" y="0"/>
          <a:chExt cx="0" cy="0"/>
        </a:xfrm>
      </p:grpSpPr>
      <p:pic>
        <p:nvPicPr>
          <p:cNvPr id="4" name="Picture 4" descr="CoBrandedTemplateArt_inside.png"/>
          <p:cNvPicPr>
            <a:picLocks noChangeAspect="1"/>
          </p:cNvPicPr>
          <p:nvPr userDrawn="1"/>
        </p:nvPicPr>
        <p:blipFill>
          <a:blip r:embed="rId2" cstate="print"/>
          <a:srcRect/>
          <a:stretch>
            <a:fillRect/>
          </a:stretch>
        </p:blipFill>
        <p:spPr bwMode="auto">
          <a:xfrm>
            <a:off x="0" y="0"/>
            <a:ext cx="6332538" cy="2219325"/>
          </a:xfrm>
          <a:prstGeom prst="rect">
            <a:avLst/>
          </a:prstGeom>
          <a:noFill/>
          <a:ln w="9525">
            <a:noFill/>
            <a:miter lim="800000"/>
            <a:headEnd/>
            <a:tailEnd/>
          </a:ln>
        </p:spPr>
      </p:pic>
      <p:pic>
        <p:nvPicPr>
          <p:cNvPr id="5" name="Picture 5" descr="FirmLogoFPO.jpg"/>
          <p:cNvPicPr>
            <a:picLocks noChangeAspect="1"/>
          </p:cNvPicPr>
          <p:nvPr userDrawn="1"/>
        </p:nvPicPr>
        <p:blipFill>
          <a:blip r:embed="rId3" cstate="print"/>
          <a:srcRect/>
          <a:stretch>
            <a:fillRect/>
          </a:stretch>
        </p:blipFill>
        <p:spPr bwMode="auto">
          <a:xfrm>
            <a:off x="7924800" y="304800"/>
            <a:ext cx="1603375" cy="688975"/>
          </a:xfrm>
          <a:prstGeom prst="rect">
            <a:avLst/>
          </a:prstGeom>
          <a:noFill/>
          <a:ln w="9525">
            <a:noFill/>
            <a:miter lim="800000"/>
            <a:headEnd/>
            <a:tailEnd/>
          </a:ln>
        </p:spPr>
      </p:pic>
      <p:sp>
        <p:nvSpPr>
          <p:cNvPr id="18" name="Title 1"/>
          <p:cNvSpPr>
            <a:spLocks noGrp="1"/>
          </p:cNvSpPr>
          <p:nvPr>
            <p:ph type="title"/>
          </p:nvPr>
        </p:nvSpPr>
        <p:spPr>
          <a:xfrm>
            <a:off x="454025" y="1020446"/>
            <a:ext cx="9131300" cy="879475"/>
          </a:xfrm>
          <a:prstGeom prst="rect">
            <a:avLst/>
          </a:prstGeom>
        </p:spPr>
        <p:txBody>
          <a:bodyPr/>
          <a:lstStyle>
            <a:lvl1pPr algn="l">
              <a:defRPr>
                <a:latin typeface="Cambria"/>
                <a:cs typeface="Cambria"/>
              </a:defRPr>
            </a:lvl1pPr>
          </a:lstStyle>
          <a:p>
            <a:r>
              <a:rPr lang="en-US" dirty="0" smtClean="0"/>
              <a:t>Click to edit Master title style</a:t>
            </a:r>
            <a:endParaRPr lang="en-US" dirty="0"/>
          </a:p>
        </p:txBody>
      </p:sp>
      <p:sp>
        <p:nvSpPr>
          <p:cNvPr id="19" name="Content Placeholder 2"/>
          <p:cNvSpPr>
            <a:spLocks noGrp="1"/>
          </p:cNvSpPr>
          <p:nvPr>
            <p:ph idx="1"/>
          </p:nvPr>
        </p:nvSpPr>
        <p:spPr>
          <a:xfrm>
            <a:off x="1176833" y="2228088"/>
            <a:ext cx="7714793" cy="4445813"/>
          </a:xfrm>
          <a:prstGeom prst="rect">
            <a:avLst/>
          </a:prstGeom>
        </p:spPr>
        <p:txBody>
          <a:bodyPr lIns="91418" tIns="45710" rIns="91418" bIns="45710"/>
          <a:lstStyle>
            <a:lvl1pPr>
              <a:defRPr>
                <a:latin typeface="Arial"/>
                <a:cs typeface="Arial"/>
              </a:defRPr>
            </a:lvl1pPr>
            <a:lvl2pPr>
              <a:spcBef>
                <a:spcPts val="599"/>
              </a:spcBef>
              <a:buClrTx/>
              <a:buSzPct val="100000"/>
              <a:defRPr>
                <a:latin typeface="Arial"/>
                <a:cs typeface="Arial"/>
              </a:defRPr>
            </a:lvl2pPr>
            <a:lvl3pPr marL="489629" indent="-254706">
              <a:spcBef>
                <a:spcPts val="0"/>
              </a:spcBef>
              <a:buClrTx/>
              <a:buSzPct val="100000"/>
              <a:buFont typeface="Arial" pitchFamily="34" charset="0"/>
              <a:buChar char="•"/>
              <a:defRPr>
                <a:latin typeface="Arial"/>
                <a:cs typeface="Arial"/>
              </a:defRPr>
            </a:lvl3pPr>
            <a:lvl4pPr>
              <a:spcBef>
                <a:spcPts val="0"/>
              </a:spcBef>
              <a:buClrTx/>
              <a:buFont typeface="Arial" pitchFamily="34" charset="0"/>
              <a:buChar char="–"/>
              <a:defRPr sz="1000">
                <a:latin typeface="Arial"/>
                <a:cs typeface="Aria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Rectangle 4"/>
          <p:cNvSpPr>
            <a:spLocks noGrp="1" noChangeArrowheads="1"/>
          </p:cNvSpPr>
          <p:nvPr>
            <p:ph type="sldNum" sz="quarter" idx="10"/>
          </p:nvPr>
        </p:nvSpPr>
        <p:spPr>
          <a:xfrm>
            <a:off x="9472613" y="7326313"/>
            <a:ext cx="334962" cy="217487"/>
          </a:xfrm>
          <a:prstGeom prst="rect">
            <a:avLst/>
          </a:prstGeom>
        </p:spPr>
        <p:txBody>
          <a:bodyPr vert="horz" wrap="square" lIns="91418" tIns="45710" rIns="91418" bIns="45710" numCol="1" anchor="t" anchorCtr="0" compatLnSpc="1">
            <a:prstTxWarp prst="textNoShape">
              <a:avLst/>
            </a:prstTxWarp>
          </a:bodyPr>
          <a:lstStyle>
            <a:lvl1pPr>
              <a:defRPr sz="900">
                <a:latin typeface="Arial" charset="0"/>
                <a:cs typeface="Arial" charset="0"/>
              </a:defRPr>
            </a:lvl1pPr>
          </a:lstStyle>
          <a:p>
            <a:pPr>
              <a:defRPr/>
            </a:pPr>
            <a:fld id="{BC11E807-3DFA-4865-B519-785155944C42}" type="slidenum">
              <a:rPr lang="en-US"/>
              <a:pPr>
                <a:defRPr/>
              </a:pPr>
              <a:t>‹#›</a:t>
            </a:fld>
            <a:endParaRPr lang="en-US" dirty="0"/>
          </a:p>
        </p:txBody>
      </p:sp>
      <p:sp>
        <p:nvSpPr>
          <p:cNvPr id="7" name="Footer Placeholder 6"/>
          <p:cNvSpPr>
            <a:spLocks noGrp="1" noChangeArrowheads="1"/>
          </p:cNvSpPr>
          <p:nvPr>
            <p:ph type="ftr" sz="quarter" idx="11"/>
          </p:nvPr>
        </p:nvSpPr>
        <p:spPr>
          <a:xfrm>
            <a:off x="250825" y="7315200"/>
            <a:ext cx="8851900" cy="217488"/>
          </a:xfrm>
          <a:prstGeom prst="rect">
            <a:avLst/>
          </a:prstGeom>
        </p:spPr>
        <p:txBody>
          <a:bodyPr vert="horz" wrap="square" lIns="91418" tIns="45710" rIns="91418" bIns="45710" numCol="1" anchor="t" anchorCtr="0" compatLnSpc="1">
            <a:prstTxWarp prst="textNoShape">
              <a:avLst/>
            </a:prstTxWarp>
          </a:bodyPr>
          <a:lstStyle>
            <a:lvl1pPr>
              <a:defRPr sz="900" dirty="0">
                <a:latin typeface="Arial" charset="0"/>
                <a:cs typeface="Arial" charset="0"/>
              </a:defRPr>
            </a:lvl1pPr>
          </a:lstStyle>
          <a:p>
            <a:pPr>
              <a:defRPr/>
            </a:pPr>
            <a:endParaRPr lang="en-US"/>
          </a:p>
        </p:txBody>
      </p:sp>
      <p:pic>
        <p:nvPicPr>
          <p:cNvPr id="8" name="Picture 7" descr="Rockbridge Logo.tif"/>
          <p:cNvPicPr>
            <a:picLocks noChangeAspect="1"/>
          </p:cNvPicPr>
          <p:nvPr userDrawn="1"/>
        </p:nvPicPr>
        <p:blipFill>
          <a:blip r:embed="rId4" cstate="print"/>
          <a:stretch>
            <a:fillRect/>
          </a:stretch>
        </p:blipFill>
        <p:spPr>
          <a:xfrm>
            <a:off x="7848600" y="304800"/>
            <a:ext cx="1765300" cy="96015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Main Slide Master">
    <p:spTree>
      <p:nvGrpSpPr>
        <p:cNvPr id="1" name=""/>
        <p:cNvGrpSpPr/>
        <p:nvPr/>
      </p:nvGrpSpPr>
      <p:grpSpPr>
        <a:xfrm>
          <a:off x="0" y="0"/>
          <a:ext cx="0" cy="0"/>
          <a:chOff x="0" y="0"/>
          <a:chExt cx="0" cy="0"/>
        </a:xfrm>
      </p:grpSpPr>
      <p:sp>
        <p:nvSpPr>
          <p:cNvPr id="2" name="Title 1"/>
          <p:cNvSpPr>
            <a:spLocks noGrp="1"/>
          </p:cNvSpPr>
          <p:nvPr>
            <p:ph type="title"/>
          </p:nvPr>
        </p:nvSpPr>
        <p:spPr>
          <a:xfrm>
            <a:off x="503238" y="640080"/>
            <a:ext cx="7726362" cy="755650"/>
          </a:xfrm>
        </p:spPr>
        <p:txBody>
          <a:bodyPr>
            <a:noAutofit/>
          </a:bodyPr>
          <a:lstStyle/>
          <a:p>
            <a:r>
              <a:rPr lang="en-US" dirty="0"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tif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descr="CoBrandedTemplateArt_cover.png"/>
          <p:cNvPicPr>
            <a:picLocks noChangeAspect="1"/>
          </p:cNvPicPr>
          <p:nvPr/>
        </p:nvPicPr>
        <p:blipFill>
          <a:blip r:embed="rId5" cstate="print"/>
          <a:srcRect/>
          <a:stretch>
            <a:fillRect/>
          </a:stretch>
        </p:blipFill>
        <p:spPr bwMode="auto">
          <a:xfrm>
            <a:off x="0" y="0"/>
            <a:ext cx="10058400" cy="7772400"/>
          </a:xfrm>
          <a:prstGeom prst="rect">
            <a:avLst/>
          </a:prstGeom>
          <a:noFill/>
          <a:ln w="9525">
            <a:noFill/>
            <a:miter lim="800000"/>
            <a:headEnd/>
            <a:tailEnd/>
          </a:ln>
        </p:spPr>
      </p:pic>
      <p:sp>
        <p:nvSpPr>
          <p:cNvPr id="1027" name="Title Placeholder 1"/>
          <p:cNvSpPr>
            <a:spLocks noGrp="1"/>
          </p:cNvSpPr>
          <p:nvPr>
            <p:ph type="title"/>
          </p:nvPr>
        </p:nvSpPr>
        <p:spPr bwMode="auto">
          <a:xfrm>
            <a:off x="644525" y="3127375"/>
            <a:ext cx="8804275" cy="1143000"/>
          </a:xfrm>
          <a:prstGeom prst="rect">
            <a:avLst/>
          </a:prstGeom>
          <a:noFill/>
          <a:ln w="9525">
            <a:noFill/>
            <a:miter lim="800000"/>
            <a:headEnd/>
            <a:tailEnd/>
          </a:ln>
        </p:spPr>
        <p:txBody>
          <a:bodyPr vert="horz" wrap="square" lIns="91429" tIns="45715" rIns="91429" bIns="45715" numCol="1" anchor="ctr" anchorCtr="0" compatLnSpc="1">
            <a:prstTxWarp prst="textNoShape">
              <a:avLst/>
            </a:prstTxWarp>
          </a:bodyPr>
          <a:lstStyle/>
          <a:p>
            <a:pPr lvl="0"/>
            <a:r>
              <a:rPr lang="en-US" smtClean="0"/>
              <a:t>Click to edit Master title style</a:t>
            </a:r>
          </a:p>
        </p:txBody>
      </p:sp>
      <p:pic>
        <p:nvPicPr>
          <p:cNvPr id="1029" name="Picture 4" descr="DFA US logo.png"/>
          <p:cNvPicPr>
            <a:picLocks noChangeAspect="1"/>
          </p:cNvPicPr>
          <p:nvPr/>
        </p:nvPicPr>
        <p:blipFill>
          <a:blip r:embed="rId6" cstate="print"/>
          <a:srcRect/>
          <a:stretch>
            <a:fillRect/>
          </a:stretch>
        </p:blipFill>
        <p:spPr bwMode="auto">
          <a:xfrm>
            <a:off x="457200" y="304800"/>
            <a:ext cx="1676400" cy="401638"/>
          </a:xfrm>
          <a:prstGeom prst="rect">
            <a:avLst/>
          </a:prstGeom>
          <a:noFill/>
          <a:ln w="9525">
            <a:noFill/>
            <a:miter lim="800000"/>
            <a:headEnd/>
            <a:tailEnd/>
          </a:ln>
        </p:spPr>
      </p:pic>
      <p:pic>
        <p:nvPicPr>
          <p:cNvPr id="6" name="Picture 5" descr="Rockbridge Logo.tif"/>
          <p:cNvPicPr>
            <a:picLocks noChangeAspect="1"/>
          </p:cNvPicPr>
          <p:nvPr userDrawn="1"/>
        </p:nvPicPr>
        <p:blipFill>
          <a:blip r:embed="rId7" cstate="print"/>
          <a:stretch>
            <a:fillRect/>
          </a:stretch>
        </p:blipFill>
        <p:spPr>
          <a:xfrm>
            <a:off x="7848600" y="304800"/>
            <a:ext cx="1765300" cy="960151"/>
          </a:xfrm>
          <a:prstGeom prst="rect">
            <a:avLst/>
          </a:prstGeom>
        </p:spPr>
      </p:pic>
    </p:spTree>
  </p:cSld>
  <p:clrMap bg1="lt1" tx1="dk1" bg2="lt2" tx2="dk2" accent1="accent1" accent2="accent2" accent3="accent3" accent4="accent4" accent5="accent5" accent6="accent6" hlink="hlink" folHlink="folHlink"/>
  <p:sldLayoutIdLst>
    <p:sldLayoutId id="2147483889" r:id="rId1"/>
    <p:sldLayoutId id="2147483891" r:id="rId2"/>
    <p:sldLayoutId id="2147483890" r:id="rId3"/>
  </p:sldLayoutIdLst>
  <p:timing>
    <p:tnLst>
      <p:par>
        <p:cTn id="1" dur="indefinite" restart="never" nodeType="tmRoot"/>
      </p:par>
    </p:tnLst>
  </p:timing>
  <p:hf hdr="0" ftr="0" dt="0"/>
  <p:txStyles>
    <p:titleStyle>
      <a:lvl1pPr algn="ctr" defTabSz="990600" rtl="0" eaLnBrk="0" fontAlgn="base" hangingPunct="0">
        <a:spcBef>
          <a:spcPct val="0"/>
        </a:spcBef>
        <a:spcAft>
          <a:spcPct val="0"/>
        </a:spcAft>
        <a:defRPr sz="4000">
          <a:solidFill>
            <a:srgbClr val="696C70"/>
          </a:solidFill>
          <a:latin typeface="Cambria"/>
          <a:ea typeface="Cambria" pitchFamily="18" charset="0"/>
          <a:cs typeface="Cambria"/>
        </a:defRPr>
      </a:lvl1pPr>
      <a:lvl2pPr algn="ctr" defTabSz="990600" rtl="0" eaLnBrk="0" fontAlgn="base" hangingPunct="0">
        <a:spcBef>
          <a:spcPct val="0"/>
        </a:spcBef>
        <a:spcAft>
          <a:spcPct val="0"/>
        </a:spcAft>
        <a:defRPr sz="4000">
          <a:solidFill>
            <a:srgbClr val="696C70"/>
          </a:solidFill>
          <a:latin typeface="Cambria" pitchFamily="18" charset="0"/>
          <a:ea typeface="Cambria" pitchFamily="18" charset="0"/>
          <a:cs typeface="Cambria" pitchFamily="18" charset="0"/>
        </a:defRPr>
      </a:lvl2pPr>
      <a:lvl3pPr algn="ctr" defTabSz="990600" rtl="0" eaLnBrk="0" fontAlgn="base" hangingPunct="0">
        <a:spcBef>
          <a:spcPct val="0"/>
        </a:spcBef>
        <a:spcAft>
          <a:spcPct val="0"/>
        </a:spcAft>
        <a:defRPr sz="4000">
          <a:solidFill>
            <a:srgbClr val="696C70"/>
          </a:solidFill>
          <a:latin typeface="Cambria" pitchFamily="18" charset="0"/>
          <a:ea typeface="Cambria" pitchFamily="18" charset="0"/>
          <a:cs typeface="Cambria" pitchFamily="18" charset="0"/>
        </a:defRPr>
      </a:lvl3pPr>
      <a:lvl4pPr algn="ctr" defTabSz="990600" rtl="0" eaLnBrk="0" fontAlgn="base" hangingPunct="0">
        <a:spcBef>
          <a:spcPct val="0"/>
        </a:spcBef>
        <a:spcAft>
          <a:spcPct val="0"/>
        </a:spcAft>
        <a:defRPr sz="4000">
          <a:solidFill>
            <a:srgbClr val="696C70"/>
          </a:solidFill>
          <a:latin typeface="Cambria" pitchFamily="18" charset="0"/>
          <a:ea typeface="Cambria" pitchFamily="18" charset="0"/>
          <a:cs typeface="Cambria" pitchFamily="18" charset="0"/>
        </a:defRPr>
      </a:lvl4pPr>
      <a:lvl5pPr algn="ctr" defTabSz="990600" rtl="0" eaLnBrk="0" fontAlgn="base" hangingPunct="0">
        <a:spcBef>
          <a:spcPct val="0"/>
        </a:spcBef>
        <a:spcAft>
          <a:spcPct val="0"/>
        </a:spcAft>
        <a:defRPr sz="4000">
          <a:solidFill>
            <a:srgbClr val="696C70"/>
          </a:solidFill>
          <a:latin typeface="Cambria" pitchFamily="18" charset="0"/>
          <a:ea typeface="Cambria" pitchFamily="18" charset="0"/>
          <a:cs typeface="Cambria" pitchFamily="18" charset="0"/>
        </a:defRPr>
      </a:lvl5pPr>
      <a:lvl6pPr marL="434783" algn="l" defTabSz="993358" rtl="0" eaLnBrk="1" fontAlgn="base" hangingPunct="1">
        <a:spcBef>
          <a:spcPct val="0"/>
        </a:spcBef>
        <a:spcAft>
          <a:spcPct val="0"/>
        </a:spcAft>
        <a:defRPr sz="2700">
          <a:solidFill>
            <a:srgbClr val="696C70"/>
          </a:solidFill>
          <a:latin typeface="Minion Pro" pitchFamily="18" charset="0"/>
        </a:defRPr>
      </a:lvl6pPr>
      <a:lvl7pPr marL="869567" algn="l" defTabSz="993358" rtl="0" eaLnBrk="1" fontAlgn="base" hangingPunct="1">
        <a:spcBef>
          <a:spcPct val="0"/>
        </a:spcBef>
        <a:spcAft>
          <a:spcPct val="0"/>
        </a:spcAft>
        <a:defRPr sz="2700">
          <a:solidFill>
            <a:srgbClr val="696C70"/>
          </a:solidFill>
          <a:latin typeface="Minion Pro" pitchFamily="18" charset="0"/>
        </a:defRPr>
      </a:lvl7pPr>
      <a:lvl8pPr marL="1304350" algn="l" defTabSz="993358" rtl="0" eaLnBrk="1" fontAlgn="base" hangingPunct="1">
        <a:spcBef>
          <a:spcPct val="0"/>
        </a:spcBef>
        <a:spcAft>
          <a:spcPct val="0"/>
        </a:spcAft>
        <a:defRPr sz="2700">
          <a:solidFill>
            <a:srgbClr val="696C70"/>
          </a:solidFill>
          <a:latin typeface="Minion Pro" pitchFamily="18" charset="0"/>
        </a:defRPr>
      </a:lvl8pPr>
      <a:lvl9pPr marL="1739135" algn="l" defTabSz="993358" rtl="0" eaLnBrk="1" fontAlgn="base" hangingPunct="1">
        <a:spcBef>
          <a:spcPct val="0"/>
        </a:spcBef>
        <a:spcAft>
          <a:spcPct val="0"/>
        </a:spcAft>
        <a:defRPr sz="2700">
          <a:solidFill>
            <a:srgbClr val="696C70"/>
          </a:solidFill>
          <a:latin typeface="Minion Pro" pitchFamily="18" charset="0"/>
        </a:defRPr>
      </a:lvl9pPr>
    </p:titleStyle>
    <p:bodyStyle>
      <a:lvl1pPr marL="342900" indent="-341313" algn="l" defTabSz="990600" rtl="0" eaLnBrk="0" fontAlgn="base" hangingPunct="0">
        <a:spcBef>
          <a:spcPct val="75000"/>
        </a:spcBef>
        <a:spcAft>
          <a:spcPct val="0"/>
        </a:spcAft>
        <a:defRPr sz="1600">
          <a:solidFill>
            <a:schemeClr val="accent1"/>
          </a:solidFill>
          <a:latin typeface="+mn-lt"/>
          <a:ea typeface="+mn-ea"/>
          <a:cs typeface="+mn-cs"/>
        </a:defRPr>
      </a:lvl1pPr>
      <a:lvl2pPr marL="230188" indent="-228600" algn="l" defTabSz="990600" rtl="0" eaLnBrk="0" fontAlgn="base" hangingPunct="0">
        <a:spcBef>
          <a:spcPts val="600"/>
        </a:spcBef>
        <a:spcAft>
          <a:spcPct val="0"/>
        </a:spcAft>
        <a:buClr>
          <a:srgbClr val="6E6E6E"/>
        </a:buClr>
        <a:buSzPct val="100000"/>
        <a:buChar char="•"/>
        <a:defRPr sz="1400">
          <a:solidFill>
            <a:schemeClr val="tx1"/>
          </a:solidFill>
          <a:latin typeface="Avenir LT 45 Book" pitchFamily="18" charset="0"/>
        </a:defRPr>
      </a:lvl2pPr>
      <a:lvl3pPr marL="484188" indent="-249238" algn="l" defTabSz="990600" rtl="0" eaLnBrk="0" fontAlgn="base" hangingPunct="0">
        <a:spcBef>
          <a:spcPct val="0"/>
        </a:spcBef>
        <a:spcAft>
          <a:spcPct val="0"/>
        </a:spcAft>
        <a:buClr>
          <a:srgbClr val="6E6E6E"/>
        </a:buClr>
        <a:buSzPct val="100000"/>
        <a:buFont typeface="Arial" pitchFamily="34" charset="0"/>
        <a:buChar char="•"/>
        <a:defRPr sz="1200">
          <a:solidFill>
            <a:schemeClr val="tx1"/>
          </a:solidFill>
          <a:latin typeface="Avenir LT 45 Book" pitchFamily="18" charset="0"/>
        </a:defRPr>
      </a:lvl3pPr>
      <a:lvl4pPr marL="738188" indent="-249238" algn="l" defTabSz="990600" rtl="0" eaLnBrk="0" fontAlgn="base" hangingPunct="0">
        <a:spcBef>
          <a:spcPct val="0"/>
        </a:spcBef>
        <a:spcAft>
          <a:spcPct val="0"/>
        </a:spcAft>
        <a:buClr>
          <a:srgbClr val="6E6E6E"/>
        </a:buClr>
        <a:buSzPct val="130000"/>
        <a:buFont typeface="Arial" pitchFamily="34" charset="0"/>
        <a:buChar char="−"/>
        <a:defRPr sz="1000">
          <a:solidFill>
            <a:schemeClr val="tx1"/>
          </a:solidFill>
          <a:latin typeface="Avenir LT 45 Book" pitchFamily="18" charset="0"/>
        </a:defRPr>
      </a:lvl4pPr>
      <a:lvl5pPr marL="971550" indent="-230188" algn="l" defTabSz="990600" rtl="0" eaLnBrk="0" fontAlgn="base" hangingPunct="0">
        <a:spcBef>
          <a:spcPct val="20000"/>
        </a:spcBef>
        <a:spcAft>
          <a:spcPct val="0"/>
        </a:spcAft>
        <a:buClr>
          <a:srgbClr val="6E6E6E"/>
        </a:buClr>
        <a:buSzPct val="130000"/>
        <a:buFont typeface="Arial" pitchFamily="34" charset="0"/>
        <a:buChar char="−"/>
        <a:defRPr sz="800">
          <a:solidFill>
            <a:schemeClr val="tx1"/>
          </a:solidFill>
          <a:latin typeface="Avenir LT 45 Book" pitchFamily="18" charset="0"/>
        </a:defRPr>
      </a:lvl5pPr>
      <a:lvl6pPr marL="1408517" indent="-232489" algn="l" defTabSz="993358" rtl="0" eaLnBrk="1" fontAlgn="base" hangingPunct="1">
        <a:spcBef>
          <a:spcPct val="20000"/>
        </a:spcBef>
        <a:spcAft>
          <a:spcPct val="0"/>
        </a:spcAft>
        <a:buClr>
          <a:srgbClr val="6E6E6E"/>
        </a:buClr>
        <a:buSzPct val="130000"/>
        <a:buFont typeface="Arial" charset="0"/>
        <a:buChar char="−"/>
        <a:defRPr sz="800">
          <a:solidFill>
            <a:schemeClr val="tx1"/>
          </a:solidFill>
          <a:latin typeface="Avenir LT 45 Book" pitchFamily="18" charset="0"/>
        </a:defRPr>
      </a:lvl6pPr>
      <a:lvl7pPr marL="1843300" indent="-232489" algn="l" defTabSz="993358" rtl="0" eaLnBrk="1" fontAlgn="base" hangingPunct="1">
        <a:spcBef>
          <a:spcPct val="20000"/>
        </a:spcBef>
        <a:spcAft>
          <a:spcPct val="0"/>
        </a:spcAft>
        <a:buClr>
          <a:srgbClr val="6E6E6E"/>
        </a:buClr>
        <a:buSzPct val="130000"/>
        <a:buFont typeface="Arial" charset="0"/>
        <a:buChar char="−"/>
        <a:defRPr sz="800">
          <a:solidFill>
            <a:schemeClr val="tx1"/>
          </a:solidFill>
          <a:latin typeface="Avenir LT 45 Book" pitchFamily="18" charset="0"/>
        </a:defRPr>
      </a:lvl7pPr>
      <a:lvl8pPr marL="2278084" indent="-232489" algn="l" defTabSz="993358" rtl="0" eaLnBrk="1" fontAlgn="base" hangingPunct="1">
        <a:spcBef>
          <a:spcPct val="20000"/>
        </a:spcBef>
        <a:spcAft>
          <a:spcPct val="0"/>
        </a:spcAft>
        <a:buClr>
          <a:srgbClr val="6E6E6E"/>
        </a:buClr>
        <a:buSzPct val="130000"/>
        <a:buFont typeface="Arial" charset="0"/>
        <a:buChar char="−"/>
        <a:defRPr sz="800">
          <a:solidFill>
            <a:schemeClr val="tx1"/>
          </a:solidFill>
          <a:latin typeface="Avenir LT 45 Book" pitchFamily="18" charset="0"/>
        </a:defRPr>
      </a:lvl8pPr>
      <a:lvl9pPr marL="2712868" indent="-232489" algn="l" defTabSz="993358" rtl="0" eaLnBrk="1" fontAlgn="base" hangingPunct="1">
        <a:spcBef>
          <a:spcPct val="20000"/>
        </a:spcBef>
        <a:spcAft>
          <a:spcPct val="0"/>
        </a:spcAft>
        <a:buClr>
          <a:srgbClr val="6E6E6E"/>
        </a:buClr>
        <a:buSzPct val="130000"/>
        <a:buFont typeface="Arial" charset="0"/>
        <a:buChar char="−"/>
        <a:defRPr sz="800">
          <a:solidFill>
            <a:schemeClr val="tx1"/>
          </a:solidFill>
          <a:latin typeface="Avenir LT 45 Book" pitchFamily="18" charset="0"/>
        </a:defRPr>
      </a:lvl9pPr>
    </p:bodyStyle>
    <p:otherStyle>
      <a:defPPr>
        <a:defRPr lang="en-US"/>
      </a:defPPr>
      <a:lvl1pPr marL="0" algn="l" defTabSz="869567" rtl="0" eaLnBrk="1" latinLnBrk="0" hangingPunct="1">
        <a:defRPr sz="1700" kern="1200">
          <a:solidFill>
            <a:schemeClr val="tx1"/>
          </a:solidFill>
          <a:latin typeface="+mn-lt"/>
          <a:ea typeface="+mn-ea"/>
          <a:cs typeface="+mn-cs"/>
        </a:defRPr>
      </a:lvl1pPr>
      <a:lvl2pPr marL="434783" algn="l" defTabSz="869567" rtl="0" eaLnBrk="1" latinLnBrk="0" hangingPunct="1">
        <a:defRPr sz="1700" kern="1200">
          <a:solidFill>
            <a:schemeClr val="tx1"/>
          </a:solidFill>
          <a:latin typeface="+mn-lt"/>
          <a:ea typeface="+mn-ea"/>
          <a:cs typeface="+mn-cs"/>
        </a:defRPr>
      </a:lvl2pPr>
      <a:lvl3pPr marL="869567" algn="l" defTabSz="869567" rtl="0" eaLnBrk="1" latinLnBrk="0" hangingPunct="1">
        <a:defRPr sz="1700" kern="1200">
          <a:solidFill>
            <a:schemeClr val="tx1"/>
          </a:solidFill>
          <a:latin typeface="+mn-lt"/>
          <a:ea typeface="+mn-ea"/>
          <a:cs typeface="+mn-cs"/>
        </a:defRPr>
      </a:lvl3pPr>
      <a:lvl4pPr marL="1304350" algn="l" defTabSz="869567" rtl="0" eaLnBrk="1" latinLnBrk="0" hangingPunct="1">
        <a:defRPr sz="1700" kern="1200">
          <a:solidFill>
            <a:schemeClr val="tx1"/>
          </a:solidFill>
          <a:latin typeface="+mn-lt"/>
          <a:ea typeface="+mn-ea"/>
          <a:cs typeface="+mn-cs"/>
        </a:defRPr>
      </a:lvl4pPr>
      <a:lvl5pPr marL="1739135" algn="l" defTabSz="869567" rtl="0" eaLnBrk="1" latinLnBrk="0" hangingPunct="1">
        <a:defRPr sz="1700" kern="1200">
          <a:solidFill>
            <a:schemeClr val="tx1"/>
          </a:solidFill>
          <a:latin typeface="+mn-lt"/>
          <a:ea typeface="+mn-ea"/>
          <a:cs typeface="+mn-cs"/>
        </a:defRPr>
      </a:lvl5pPr>
      <a:lvl6pPr marL="2173918" algn="l" defTabSz="869567" rtl="0" eaLnBrk="1" latinLnBrk="0" hangingPunct="1">
        <a:defRPr sz="1700" kern="1200">
          <a:solidFill>
            <a:schemeClr val="tx1"/>
          </a:solidFill>
          <a:latin typeface="+mn-lt"/>
          <a:ea typeface="+mn-ea"/>
          <a:cs typeface="+mn-cs"/>
        </a:defRPr>
      </a:lvl6pPr>
      <a:lvl7pPr marL="2608701" algn="l" defTabSz="869567" rtl="0" eaLnBrk="1" latinLnBrk="0" hangingPunct="1">
        <a:defRPr sz="1700" kern="1200">
          <a:solidFill>
            <a:schemeClr val="tx1"/>
          </a:solidFill>
          <a:latin typeface="+mn-lt"/>
          <a:ea typeface="+mn-ea"/>
          <a:cs typeface="+mn-cs"/>
        </a:defRPr>
      </a:lvl7pPr>
      <a:lvl8pPr marL="3043484" algn="l" defTabSz="869567" rtl="0" eaLnBrk="1" latinLnBrk="0" hangingPunct="1">
        <a:defRPr sz="1700" kern="1200">
          <a:solidFill>
            <a:schemeClr val="tx1"/>
          </a:solidFill>
          <a:latin typeface="+mn-lt"/>
          <a:ea typeface="+mn-ea"/>
          <a:cs typeface="+mn-cs"/>
        </a:defRPr>
      </a:lvl8pPr>
      <a:lvl9pPr marL="3478267" algn="l" defTabSz="869567"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050" name="Text Box 11"/>
          <p:cNvSpPr txBox="1">
            <a:spLocks noChangeArrowheads="1"/>
          </p:cNvSpPr>
          <p:nvPr/>
        </p:nvSpPr>
        <p:spPr bwMode="auto">
          <a:xfrm>
            <a:off x="0" y="6218238"/>
            <a:ext cx="10058400" cy="1554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50941" rIns="1120707" bIns="0" anchor="b"/>
          <a:lstStyle>
            <a:lvl1pPr defTabSz="1019175" eaLnBrk="0" hangingPunct="0">
              <a:defRPr sz="2000">
                <a:solidFill>
                  <a:schemeClr val="tx1"/>
                </a:solidFill>
                <a:latin typeface="Arial" pitchFamily="34" charset="0"/>
              </a:defRPr>
            </a:lvl1pPr>
            <a:lvl2pPr marL="742950" indent="-285750" defTabSz="1019175" eaLnBrk="0" hangingPunct="0">
              <a:defRPr sz="2000">
                <a:solidFill>
                  <a:schemeClr val="tx1"/>
                </a:solidFill>
                <a:latin typeface="Arial" pitchFamily="34" charset="0"/>
              </a:defRPr>
            </a:lvl2pPr>
            <a:lvl3pPr marL="1143000" indent="-228600" defTabSz="1019175" eaLnBrk="0" hangingPunct="0">
              <a:defRPr sz="2000">
                <a:solidFill>
                  <a:schemeClr val="tx1"/>
                </a:solidFill>
                <a:latin typeface="Arial" pitchFamily="34" charset="0"/>
              </a:defRPr>
            </a:lvl3pPr>
            <a:lvl4pPr marL="1600200" indent="-228600" defTabSz="1019175" eaLnBrk="0" hangingPunct="0">
              <a:defRPr sz="2000">
                <a:solidFill>
                  <a:schemeClr val="tx1"/>
                </a:solidFill>
                <a:latin typeface="Arial" pitchFamily="34" charset="0"/>
              </a:defRPr>
            </a:lvl4pPr>
            <a:lvl5pPr marL="2057400" indent="-228600" defTabSz="1019175" eaLnBrk="0" hangingPunct="0">
              <a:defRPr sz="2000">
                <a:solidFill>
                  <a:schemeClr val="tx1"/>
                </a:solidFill>
                <a:latin typeface="Arial" pitchFamily="34" charset="0"/>
              </a:defRPr>
            </a:lvl5pPr>
            <a:lvl6pPr marL="2514600" indent="-228600" defTabSz="1019175" eaLnBrk="0" fontAlgn="base" hangingPunct="0">
              <a:spcBef>
                <a:spcPct val="0"/>
              </a:spcBef>
              <a:spcAft>
                <a:spcPct val="0"/>
              </a:spcAft>
              <a:defRPr sz="2000">
                <a:solidFill>
                  <a:schemeClr val="tx1"/>
                </a:solidFill>
                <a:latin typeface="Arial" pitchFamily="34" charset="0"/>
              </a:defRPr>
            </a:lvl6pPr>
            <a:lvl7pPr marL="2971800" indent="-228600" defTabSz="1019175" eaLnBrk="0" fontAlgn="base" hangingPunct="0">
              <a:spcBef>
                <a:spcPct val="0"/>
              </a:spcBef>
              <a:spcAft>
                <a:spcPct val="0"/>
              </a:spcAft>
              <a:defRPr sz="2000">
                <a:solidFill>
                  <a:schemeClr val="tx1"/>
                </a:solidFill>
                <a:latin typeface="Arial" pitchFamily="34" charset="0"/>
              </a:defRPr>
            </a:lvl7pPr>
            <a:lvl8pPr marL="3429000" indent="-228600" defTabSz="1019175" eaLnBrk="0" fontAlgn="base" hangingPunct="0">
              <a:spcBef>
                <a:spcPct val="0"/>
              </a:spcBef>
              <a:spcAft>
                <a:spcPct val="0"/>
              </a:spcAft>
              <a:defRPr sz="2000">
                <a:solidFill>
                  <a:schemeClr val="tx1"/>
                </a:solidFill>
                <a:latin typeface="Arial" pitchFamily="34" charset="0"/>
              </a:defRPr>
            </a:lvl8pPr>
            <a:lvl9pPr marL="3886200" indent="-228600" defTabSz="1019175" eaLnBrk="0" fontAlgn="base" hangingPunct="0">
              <a:spcBef>
                <a:spcPct val="0"/>
              </a:spcBef>
              <a:spcAft>
                <a:spcPct val="0"/>
              </a:spcAft>
              <a:defRPr sz="2000">
                <a:solidFill>
                  <a:schemeClr val="tx1"/>
                </a:solidFill>
                <a:latin typeface="Arial" pitchFamily="34" charset="0"/>
              </a:defRPr>
            </a:lvl9pPr>
          </a:lstStyle>
          <a:p>
            <a:pPr eaLnBrk="1" hangingPunct="1">
              <a:spcBef>
                <a:spcPct val="50000"/>
              </a:spcBef>
              <a:defRPr/>
            </a:pPr>
            <a:endParaRPr lang="en-US" sz="900" dirty="0" smtClean="0">
              <a:solidFill>
                <a:srgbClr val="000000"/>
              </a:solidFill>
              <a:latin typeface="Verdana" pitchFamily="34" charset="0"/>
              <a:cs typeface="+mn-cs"/>
            </a:endParaRPr>
          </a:p>
        </p:txBody>
      </p:sp>
      <p:grpSp>
        <p:nvGrpSpPr>
          <p:cNvPr id="2051" name="Group 12"/>
          <p:cNvGrpSpPr>
            <a:grpSpLocks/>
          </p:cNvGrpSpPr>
          <p:nvPr/>
        </p:nvGrpSpPr>
        <p:grpSpPr bwMode="auto">
          <a:xfrm>
            <a:off x="306388" y="169863"/>
            <a:ext cx="9445625" cy="184150"/>
            <a:chOff x="306388" y="169863"/>
            <a:chExt cx="9445625" cy="184150"/>
          </a:xfrm>
        </p:grpSpPr>
        <p:sp>
          <p:nvSpPr>
            <p:cNvPr id="2053" name="Rounded Rectangle 2"/>
            <p:cNvSpPr>
              <a:spLocks noChangeArrowheads="1"/>
            </p:cNvSpPr>
            <p:nvPr userDrawn="1"/>
          </p:nvSpPr>
          <p:spPr bwMode="auto">
            <a:xfrm>
              <a:off x="306388" y="169863"/>
              <a:ext cx="2051050" cy="161925"/>
            </a:xfrm>
            <a:prstGeom prst="roundRect">
              <a:avLst>
                <a:gd name="adj" fmla="val 16667"/>
              </a:avLst>
            </a:prstGeom>
            <a:solidFill>
              <a:srgbClr val="D9D9D9"/>
            </a:solidFill>
            <a:ln w="28575" algn="ctr">
              <a:noFill/>
              <a:round/>
              <a:headEnd/>
              <a:tailEnd/>
            </a:ln>
          </p:spPr>
          <p:txBody>
            <a:bodyPr/>
            <a:lstStyle/>
            <a:p>
              <a:pPr defTabSz="914400"/>
              <a:endParaRPr lang="en-US" sz="1800">
                <a:solidFill>
                  <a:srgbClr val="000000"/>
                </a:solidFill>
              </a:endParaRPr>
            </a:p>
          </p:txBody>
        </p:sp>
        <p:sp>
          <p:nvSpPr>
            <p:cNvPr id="2054" name="Rectangle 3"/>
            <p:cNvSpPr>
              <a:spLocks noChangeArrowheads="1"/>
            </p:cNvSpPr>
            <p:nvPr userDrawn="1"/>
          </p:nvSpPr>
          <p:spPr bwMode="auto">
            <a:xfrm>
              <a:off x="306388" y="307975"/>
              <a:ext cx="9445625" cy="46038"/>
            </a:xfrm>
            <a:prstGeom prst="rect">
              <a:avLst/>
            </a:prstGeom>
            <a:solidFill>
              <a:srgbClr val="D9D9D9"/>
            </a:solidFill>
            <a:ln w="19050" algn="ctr">
              <a:noFill/>
              <a:round/>
              <a:headEnd/>
              <a:tailEnd/>
            </a:ln>
          </p:spPr>
          <p:txBody>
            <a:bodyPr/>
            <a:lstStyle/>
            <a:p>
              <a:pPr defTabSz="914400"/>
              <a:endParaRPr lang="en-US" sz="1800">
                <a:solidFill>
                  <a:srgbClr val="000000"/>
                </a:solidFill>
              </a:endParaRPr>
            </a:p>
          </p:txBody>
        </p:sp>
      </p:grpSp>
      <p:sp>
        <p:nvSpPr>
          <p:cNvPr id="2052" name="Title Placeholder 10"/>
          <p:cNvSpPr>
            <a:spLocks noGrp="1"/>
          </p:cNvSpPr>
          <p:nvPr>
            <p:ph type="title"/>
          </p:nvPr>
        </p:nvSpPr>
        <p:spPr bwMode="auto">
          <a:xfrm>
            <a:off x="503238" y="639763"/>
            <a:ext cx="4525962" cy="755650"/>
          </a:xfrm>
          <a:prstGeom prst="rect">
            <a:avLst/>
          </a:prstGeom>
          <a:noFill/>
          <a:ln w="9525">
            <a:noFill/>
            <a:miter lim="800000"/>
            <a:headEnd/>
            <a:tailEnd/>
          </a:ln>
        </p:spPr>
        <p:txBody>
          <a:bodyPr vert="horz" wrap="square" lIns="182880" tIns="45720" rIns="91440" bIns="45720" numCol="1" anchor="t"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txStyles>
    <p:titleStyle>
      <a:lvl1pPr algn="l" defTabSz="1019175" rtl="0" eaLnBrk="0" fontAlgn="base" hangingPunct="0">
        <a:spcBef>
          <a:spcPct val="0"/>
        </a:spcBef>
        <a:spcAft>
          <a:spcPct val="0"/>
        </a:spcAft>
        <a:defRPr b="1">
          <a:solidFill>
            <a:srgbClr val="000000"/>
          </a:solidFill>
          <a:latin typeface="Arial"/>
          <a:ea typeface="+mj-ea"/>
          <a:cs typeface="+mj-cs"/>
        </a:defRPr>
      </a:lvl1pPr>
      <a:lvl2pPr algn="l" defTabSz="1019175" rtl="0" eaLnBrk="0" fontAlgn="base" hangingPunct="0">
        <a:spcBef>
          <a:spcPct val="0"/>
        </a:spcBef>
        <a:spcAft>
          <a:spcPct val="0"/>
        </a:spcAft>
        <a:defRPr b="1">
          <a:solidFill>
            <a:srgbClr val="000000"/>
          </a:solidFill>
          <a:latin typeface="Arial" pitchFamily="34" charset="0"/>
        </a:defRPr>
      </a:lvl2pPr>
      <a:lvl3pPr algn="l" defTabSz="1019175" rtl="0" eaLnBrk="0" fontAlgn="base" hangingPunct="0">
        <a:spcBef>
          <a:spcPct val="0"/>
        </a:spcBef>
        <a:spcAft>
          <a:spcPct val="0"/>
        </a:spcAft>
        <a:defRPr b="1">
          <a:solidFill>
            <a:srgbClr val="000000"/>
          </a:solidFill>
          <a:latin typeface="Arial" pitchFamily="34" charset="0"/>
        </a:defRPr>
      </a:lvl3pPr>
      <a:lvl4pPr algn="l" defTabSz="1019175" rtl="0" eaLnBrk="0" fontAlgn="base" hangingPunct="0">
        <a:spcBef>
          <a:spcPct val="0"/>
        </a:spcBef>
        <a:spcAft>
          <a:spcPct val="0"/>
        </a:spcAft>
        <a:defRPr b="1">
          <a:solidFill>
            <a:srgbClr val="000000"/>
          </a:solidFill>
          <a:latin typeface="Arial" pitchFamily="34" charset="0"/>
        </a:defRPr>
      </a:lvl4pPr>
      <a:lvl5pPr algn="l" defTabSz="1019175" rtl="0" eaLnBrk="0" fontAlgn="base" hangingPunct="0">
        <a:spcBef>
          <a:spcPct val="0"/>
        </a:spcBef>
        <a:spcAft>
          <a:spcPct val="0"/>
        </a:spcAft>
        <a:defRPr b="1">
          <a:solidFill>
            <a:srgbClr val="000000"/>
          </a:solidFill>
          <a:latin typeface="Arial" pitchFamily="34" charset="0"/>
        </a:defRPr>
      </a:lvl5pPr>
      <a:lvl6pPr marL="457200" algn="r" defTabSz="1019175" rtl="0" eaLnBrk="1" fontAlgn="base" hangingPunct="1">
        <a:spcBef>
          <a:spcPct val="0"/>
        </a:spcBef>
        <a:spcAft>
          <a:spcPct val="0"/>
        </a:spcAft>
        <a:defRPr b="1">
          <a:solidFill>
            <a:schemeClr val="bg2"/>
          </a:solidFill>
          <a:latin typeface="Verdana" pitchFamily="34" charset="0"/>
        </a:defRPr>
      </a:lvl6pPr>
      <a:lvl7pPr marL="914400" algn="r" defTabSz="1019175" rtl="0" eaLnBrk="1" fontAlgn="base" hangingPunct="1">
        <a:spcBef>
          <a:spcPct val="0"/>
        </a:spcBef>
        <a:spcAft>
          <a:spcPct val="0"/>
        </a:spcAft>
        <a:defRPr b="1">
          <a:solidFill>
            <a:schemeClr val="bg2"/>
          </a:solidFill>
          <a:latin typeface="Verdana" pitchFamily="34" charset="0"/>
        </a:defRPr>
      </a:lvl7pPr>
      <a:lvl8pPr marL="1371600" algn="r" defTabSz="1019175" rtl="0" eaLnBrk="1" fontAlgn="base" hangingPunct="1">
        <a:spcBef>
          <a:spcPct val="0"/>
        </a:spcBef>
        <a:spcAft>
          <a:spcPct val="0"/>
        </a:spcAft>
        <a:defRPr b="1">
          <a:solidFill>
            <a:schemeClr val="bg2"/>
          </a:solidFill>
          <a:latin typeface="Verdana" pitchFamily="34" charset="0"/>
        </a:defRPr>
      </a:lvl8pPr>
      <a:lvl9pPr marL="1828800" algn="r" defTabSz="1019175" rtl="0" eaLnBrk="1" fontAlgn="base" hangingPunct="1">
        <a:spcBef>
          <a:spcPct val="0"/>
        </a:spcBef>
        <a:spcAft>
          <a:spcPct val="0"/>
        </a:spcAft>
        <a:defRPr b="1">
          <a:solidFill>
            <a:schemeClr val="bg2"/>
          </a:solidFill>
          <a:latin typeface="Verdana" pitchFamily="34" charset="0"/>
        </a:defRPr>
      </a:lvl9pPr>
    </p:titleStyle>
    <p:bodyStyle>
      <a:lvl1pPr marL="382588" indent="-382588" algn="l" defTabSz="1019175" rtl="0" eaLnBrk="0" fontAlgn="base" hangingPunct="0">
        <a:spcBef>
          <a:spcPct val="0"/>
        </a:spcBef>
        <a:spcAft>
          <a:spcPct val="0"/>
        </a:spcAft>
        <a:buChar char="•"/>
        <a:defRPr sz="3200" b="1">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Arial" charset="0"/>
        </a:defRPr>
      </a:lvl2pPr>
      <a:lvl3pPr marL="1273175" indent="-254000" algn="l" defTabSz="1019175" rtl="0" eaLnBrk="0" fontAlgn="base" hangingPunct="0">
        <a:spcBef>
          <a:spcPct val="20000"/>
        </a:spcBef>
        <a:spcAft>
          <a:spcPct val="0"/>
        </a:spcAft>
        <a:buChar char="•"/>
        <a:defRPr sz="2700">
          <a:solidFill>
            <a:schemeClr val="tx1"/>
          </a:solidFill>
          <a:latin typeface="Arial" charset="0"/>
        </a:defRPr>
      </a:lvl3pPr>
      <a:lvl4pPr marL="1782763" indent="-254000" algn="l" defTabSz="1019175" rtl="0" eaLnBrk="0" fontAlgn="base" hangingPunct="0">
        <a:spcBef>
          <a:spcPct val="20000"/>
        </a:spcBef>
        <a:spcAft>
          <a:spcPct val="0"/>
        </a:spcAft>
        <a:buChar char="–"/>
        <a:defRPr sz="2200">
          <a:solidFill>
            <a:schemeClr val="tx1"/>
          </a:solidFill>
          <a:latin typeface="Arial" charset="0"/>
        </a:defRPr>
      </a:lvl4pPr>
      <a:lvl5pPr marL="2292350" indent="-254000" algn="l" defTabSz="1019175" rtl="0" eaLnBrk="0" fontAlgn="base" hangingPunct="0">
        <a:spcBef>
          <a:spcPct val="20000"/>
        </a:spcBef>
        <a:spcAft>
          <a:spcPct val="0"/>
        </a:spcAft>
        <a:buChar char="»"/>
        <a:defRPr sz="2200">
          <a:solidFill>
            <a:schemeClr val="tx1"/>
          </a:solidFill>
          <a:latin typeface="Arial" charset="0"/>
        </a:defRPr>
      </a:lvl5pPr>
      <a:lvl6pPr marL="2749550" indent="-254000" algn="l" defTabSz="1019175" rtl="0" eaLnBrk="1" fontAlgn="base" hangingPunct="1">
        <a:spcBef>
          <a:spcPct val="20000"/>
        </a:spcBef>
        <a:spcAft>
          <a:spcPct val="0"/>
        </a:spcAft>
        <a:buChar char="»"/>
        <a:defRPr sz="2200">
          <a:solidFill>
            <a:schemeClr val="tx1"/>
          </a:solidFill>
          <a:latin typeface="Arial" charset="0"/>
        </a:defRPr>
      </a:lvl6pPr>
      <a:lvl7pPr marL="3206750" indent="-254000" algn="l" defTabSz="1019175" rtl="0" eaLnBrk="1" fontAlgn="base" hangingPunct="1">
        <a:spcBef>
          <a:spcPct val="20000"/>
        </a:spcBef>
        <a:spcAft>
          <a:spcPct val="0"/>
        </a:spcAft>
        <a:buChar char="»"/>
        <a:defRPr sz="2200">
          <a:solidFill>
            <a:schemeClr val="tx1"/>
          </a:solidFill>
          <a:latin typeface="Arial" charset="0"/>
        </a:defRPr>
      </a:lvl7pPr>
      <a:lvl8pPr marL="3663950" indent="-254000" algn="l" defTabSz="1019175" rtl="0" eaLnBrk="1" fontAlgn="base" hangingPunct="1">
        <a:spcBef>
          <a:spcPct val="20000"/>
        </a:spcBef>
        <a:spcAft>
          <a:spcPct val="0"/>
        </a:spcAft>
        <a:buChar char="»"/>
        <a:defRPr sz="2200">
          <a:solidFill>
            <a:schemeClr val="tx1"/>
          </a:solidFill>
          <a:latin typeface="Arial" charset="0"/>
        </a:defRPr>
      </a:lvl8pPr>
      <a:lvl9pPr marL="4121150" indent="-254000" algn="l" defTabSz="1019175" rtl="0" eaLnBrk="1" fontAlgn="base" hangingPunct="1">
        <a:spcBef>
          <a:spcPct val="20000"/>
        </a:spcBef>
        <a:spcAft>
          <a:spcPct val="0"/>
        </a:spcAft>
        <a:buChar char="»"/>
        <a:defRPr sz="22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oleObject" Target="../embeddings/Microsoft_Office_Excel_Chart3.xls"/><Relationship Id="rId5" Type="http://schemas.openxmlformats.org/officeDocument/2006/relationships/oleObject" Target="../embeddings/Microsoft_Office_Excel_Chart2.xls"/><Relationship Id="rId4" Type="http://schemas.openxmlformats.org/officeDocument/2006/relationships/oleObject" Target="../embeddings/Microsoft_Office_Excel_Chart1.xls"/></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oleObject" Target="../embeddings/Microsoft_Office_Excel_Chart6.xls"/><Relationship Id="rId5" Type="http://schemas.openxmlformats.org/officeDocument/2006/relationships/oleObject" Target="../embeddings/Microsoft_Office_Excel_Chart5.xls"/><Relationship Id="rId4" Type="http://schemas.openxmlformats.org/officeDocument/2006/relationships/oleObject" Target="../embeddings/Microsoft_Office_Excel_Chart4.xls"/></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oleObject" Target="../embeddings/Microsoft_Office_Excel_Chart9.xls"/><Relationship Id="rId5" Type="http://schemas.openxmlformats.org/officeDocument/2006/relationships/oleObject" Target="../embeddings/Microsoft_Office_Excel_Chart8.xls"/><Relationship Id="rId4" Type="http://schemas.openxmlformats.org/officeDocument/2006/relationships/oleObject" Target="../embeddings/Microsoft_Office_Excel_Chart7.xls"/></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oleObject" Target="../embeddings/Microsoft_Office_Excel_Chart12.xls"/><Relationship Id="rId5" Type="http://schemas.openxmlformats.org/officeDocument/2006/relationships/oleObject" Target="../embeddings/Microsoft_Office_Excel_Chart11.xls"/><Relationship Id="rId4" Type="http://schemas.openxmlformats.org/officeDocument/2006/relationships/oleObject" Target="../embeddings/Microsoft_Office_Excel_Chart10.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8"/>
          <p:cNvSpPr>
            <a:spLocks noGrp="1"/>
          </p:cNvSpPr>
          <p:nvPr>
            <p:ph type="title"/>
          </p:nvPr>
        </p:nvSpPr>
        <p:spPr>
          <a:xfrm>
            <a:off x="427038" y="935038"/>
            <a:ext cx="7726362" cy="741362"/>
          </a:xfrm>
        </p:spPr>
        <p:txBody>
          <a:bodyPr tIns="0" anchor="t"/>
          <a:lstStyle/>
          <a:p>
            <a:pPr algn="l" eaLnBrk="1" hangingPunct="1">
              <a:defRPr/>
            </a:pPr>
            <a:r>
              <a:rPr lang="en-US" sz="2800" spc="-100" dirty="0" smtClean="0">
                <a:ea typeface="+mn-ea"/>
              </a:rPr>
              <a:t>Understanding the Tradeoffs</a:t>
            </a:r>
            <a:r>
              <a:rPr lang="en-US" dirty="0" smtClean="0">
                <a:latin typeface="Cambria" pitchFamily="18" charset="0"/>
              </a:rPr>
              <a:t/>
            </a:r>
            <a:br>
              <a:rPr lang="en-US" dirty="0" smtClean="0">
                <a:latin typeface="Cambria" pitchFamily="18" charset="0"/>
              </a:rPr>
            </a:br>
            <a:r>
              <a:rPr lang="en-US" sz="1800" dirty="0" smtClean="0">
                <a:latin typeface="Arial" pitchFamily="34" charset="0"/>
                <a:cs typeface="Arial" pitchFamily="34" charset="0"/>
              </a:rPr>
              <a:t>Canada</a:t>
            </a:r>
            <a:br>
              <a:rPr lang="en-US" sz="1800" dirty="0" smtClean="0">
                <a:latin typeface="Arial" pitchFamily="34" charset="0"/>
                <a:cs typeface="Arial" pitchFamily="34" charset="0"/>
              </a:rPr>
            </a:br>
            <a:r>
              <a:rPr lang="en-US" sz="1200" dirty="0" smtClean="0">
                <a:latin typeface="Arial" pitchFamily="34" charset="0"/>
                <a:cs typeface="Arial" pitchFamily="34" charset="0"/>
              </a:rPr>
              <a:t>1900–2010</a:t>
            </a:r>
            <a:endParaRPr lang="en-US" sz="1050" dirty="0" smtClean="0">
              <a:latin typeface="Arial" pitchFamily="34" charset="0"/>
              <a:cs typeface="Arial" pitchFamily="34" charset="0"/>
            </a:endParaRPr>
          </a:p>
        </p:txBody>
      </p:sp>
      <p:grpSp>
        <p:nvGrpSpPr>
          <p:cNvPr id="10" name="Group 9"/>
          <p:cNvGrpSpPr>
            <a:grpSpLocks/>
          </p:cNvGrpSpPr>
          <p:nvPr/>
        </p:nvGrpSpPr>
        <p:grpSpPr bwMode="auto">
          <a:xfrm>
            <a:off x="381000" y="2747963"/>
            <a:ext cx="3233738" cy="3257550"/>
            <a:chOff x="381000" y="2747963"/>
            <a:chExt cx="3232956" cy="3258320"/>
          </a:xfrm>
        </p:grpSpPr>
        <p:sp>
          <p:nvSpPr>
            <p:cNvPr id="4129" name="TextBox 6"/>
            <p:cNvSpPr txBox="1">
              <a:spLocks noChangeArrowheads="1"/>
            </p:cNvSpPr>
            <p:nvPr/>
          </p:nvSpPr>
          <p:spPr bwMode="auto">
            <a:xfrm>
              <a:off x="533372" y="2747963"/>
              <a:ext cx="2925820" cy="276991"/>
            </a:xfrm>
            <a:prstGeom prst="rect">
              <a:avLst/>
            </a:prstGeom>
            <a:noFill/>
            <a:ln w="9525">
              <a:noFill/>
              <a:miter lim="800000"/>
              <a:headEnd/>
              <a:tailEnd/>
            </a:ln>
          </p:spPr>
          <p:txBody>
            <a:bodyPr>
              <a:spAutoFit/>
            </a:bodyPr>
            <a:lstStyle/>
            <a:p>
              <a:pPr algn="ctr"/>
              <a:r>
                <a:rPr lang="en-US" sz="1200" u="sng">
                  <a:solidFill>
                    <a:srgbClr val="004F71"/>
                  </a:solidFill>
                </a:rPr>
                <a:t>Nominal</a:t>
              </a:r>
              <a:r>
                <a:rPr lang="en-US" sz="1200">
                  <a:solidFill>
                    <a:srgbClr val="004F71"/>
                  </a:solidFill>
                </a:rPr>
                <a:t> Annualized Returns</a:t>
              </a:r>
            </a:p>
          </p:txBody>
        </p:sp>
        <p:graphicFrame>
          <p:nvGraphicFramePr>
            <p:cNvPr id="4130" name="Chart 3"/>
            <p:cNvGraphicFramePr>
              <a:graphicFrameLocks/>
            </p:cNvGraphicFramePr>
            <p:nvPr/>
          </p:nvGraphicFramePr>
          <p:xfrm>
            <a:off x="330200" y="3678627"/>
            <a:ext cx="3334556" cy="2378456"/>
          </p:xfrm>
          <a:graphic>
            <a:graphicData uri="http://schemas.openxmlformats.org/presentationml/2006/ole">
              <p:oleObj spid="_x0000_s4130" r:id="rId4" imgW="3334801" imgH="2383743" progId="Excel.Chart.8">
                <p:embed/>
              </p:oleObj>
            </a:graphicData>
          </a:graphic>
        </p:graphicFrame>
        <p:sp>
          <p:nvSpPr>
            <p:cNvPr id="4131" name="TextBox 11"/>
            <p:cNvSpPr txBox="1">
              <a:spLocks noChangeArrowheads="1"/>
            </p:cNvSpPr>
            <p:nvPr/>
          </p:nvSpPr>
          <p:spPr bwMode="auto">
            <a:xfrm>
              <a:off x="769686" y="4218375"/>
              <a:ext cx="721685" cy="276991"/>
            </a:xfrm>
            <a:prstGeom prst="rect">
              <a:avLst/>
            </a:prstGeom>
            <a:noFill/>
            <a:ln w="9525">
              <a:noFill/>
              <a:miter lim="800000"/>
              <a:headEnd/>
              <a:tailEnd/>
            </a:ln>
          </p:spPr>
          <p:txBody>
            <a:bodyPr wrap="none">
              <a:spAutoFit/>
            </a:bodyPr>
            <a:lstStyle/>
            <a:p>
              <a:r>
                <a:rPr lang="en-US" sz="1200"/>
                <a:t>Inflation</a:t>
              </a:r>
            </a:p>
          </p:txBody>
        </p:sp>
        <p:sp>
          <p:nvSpPr>
            <p:cNvPr id="4132" name="TextBox 18"/>
            <p:cNvSpPr txBox="1">
              <a:spLocks noChangeArrowheads="1"/>
            </p:cNvSpPr>
            <p:nvPr/>
          </p:nvSpPr>
          <p:spPr bwMode="auto">
            <a:xfrm>
              <a:off x="1721645" y="4213613"/>
              <a:ext cx="574865" cy="276991"/>
            </a:xfrm>
            <a:prstGeom prst="rect">
              <a:avLst/>
            </a:prstGeom>
            <a:noFill/>
            <a:ln w="9525">
              <a:noFill/>
              <a:miter lim="800000"/>
              <a:headEnd/>
              <a:tailEnd/>
            </a:ln>
          </p:spPr>
          <p:txBody>
            <a:bodyPr>
              <a:spAutoFit/>
            </a:bodyPr>
            <a:lstStyle/>
            <a:p>
              <a:r>
                <a:rPr lang="en-US" sz="1200"/>
                <a:t>Bills</a:t>
              </a:r>
            </a:p>
          </p:txBody>
        </p:sp>
        <p:sp>
          <p:nvSpPr>
            <p:cNvPr id="4133" name="TextBox 19"/>
            <p:cNvSpPr txBox="1">
              <a:spLocks noChangeArrowheads="1"/>
            </p:cNvSpPr>
            <p:nvPr/>
          </p:nvSpPr>
          <p:spPr bwMode="auto">
            <a:xfrm>
              <a:off x="2483839" y="4213285"/>
              <a:ext cx="729701" cy="276991"/>
            </a:xfrm>
            <a:prstGeom prst="rect">
              <a:avLst/>
            </a:prstGeom>
            <a:noFill/>
            <a:ln w="9525">
              <a:noFill/>
              <a:miter lim="800000"/>
              <a:headEnd/>
              <a:tailEnd/>
            </a:ln>
          </p:spPr>
          <p:txBody>
            <a:bodyPr wrap="none">
              <a:spAutoFit/>
            </a:bodyPr>
            <a:lstStyle/>
            <a:p>
              <a:r>
                <a:rPr lang="en-US" sz="1200"/>
                <a:t>Equities</a:t>
              </a:r>
            </a:p>
          </p:txBody>
        </p:sp>
      </p:grpSp>
      <p:sp>
        <p:nvSpPr>
          <p:cNvPr id="2" name="Rectangle 1"/>
          <p:cNvSpPr>
            <a:spLocks noChangeArrowheads="1"/>
          </p:cNvSpPr>
          <p:nvPr/>
        </p:nvSpPr>
        <p:spPr bwMode="auto">
          <a:xfrm>
            <a:off x="3962400" y="2286000"/>
            <a:ext cx="2493963" cy="338138"/>
          </a:xfrm>
          <a:prstGeom prst="rect">
            <a:avLst/>
          </a:prstGeom>
          <a:noFill/>
          <a:ln w="9525">
            <a:noFill/>
            <a:miter lim="800000"/>
            <a:headEnd/>
            <a:tailEnd/>
          </a:ln>
        </p:spPr>
        <p:txBody>
          <a:bodyPr>
            <a:spAutoFit/>
          </a:bodyPr>
          <a:lstStyle/>
          <a:p>
            <a:pPr algn="ctr" defTabSz="1044575"/>
            <a:r>
              <a:rPr lang="en-US" sz="1600"/>
              <a:t>Preservation of Capital</a:t>
            </a:r>
          </a:p>
        </p:txBody>
      </p:sp>
      <p:sp>
        <p:nvSpPr>
          <p:cNvPr id="25" name="Rectangle 24"/>
          <p:cNvSpPr>
            <a:spLocks noChangeArrowheads="1"/>
          </p:cNvSpPr>
          <p:nvPr/>
        </p:nvSpPr>
        <p:spPr bwMode="auto">
          <a:xfrm>
            <a:off x="533400" y="2039938"/>
            <a:ext cx="2925763" cy="584200"/>
          </a:xfrm>
          <a:prstGeom prst="rect">
            <a:avLst/>
          </a:prstGeom>
          <a:noFill/>
          <a:ln w="9525">
            <a:noFill/>
            <a:miter lim="800000"/>
            <a:headEnd/>
            <a:tailEnd/>
          </a:ln>
        </p:spPr>
        <p:txBody>
          <a:bodyPr>
            <a:spAutoFit/>
          </a:bodyPr>
          <a:lstStyle/>
          <a:p>
            <a:pPr algn="ctr" defTabSz="1044575"/>
            <a:r>
              <a:rPr lang="en-US" sz="1600"/>
              <a:t>Preservation of </a:t>
            </a:r>
          </a:p>
          <a:p>
            <a:pPr algn="ctr" defTabSz="1044575"/>
            <a:r>
              <a:rPr lang="en-US" sz="1600"/>
              <a:t>Purchasing Power</a:t>
            </a:r>
          </a:p>
        </p:txBody>
      </p:sp>
      <p:sp>
        <p:nvSpPr>
          <p:cNvPr id="4" name="Rectangle 3"/>
          <p:cNvSpPr>
            <a:spLocks noChangeArrowheads="1"/>
          </p:cNvSpPr>
          <p:nvPr/>
        </p:nvSpPr>
        <p:spPr bwMode="auto">
          <a:xfrm>
            <a:off x="7419975" y="2286000"/>
            <a:ext cx="2028825" cy="338138"/>
          </a:xfrm>
          <a:prstGeom prst="rect">
            <a:avLst/>
          </a:prstGeom>
          <a:noFill/>
          <a:ln w="9525">
            <a:noFill/>
            <a:miter lim="800000"/>
            <a:headEnd/>
            <a:tailEnd/>
          </a:ln>
        </p:spPr>
        <p:txBody>
          <a:bodyPr>
            <a:spAutoFit/>
          </a:bodyPr>
          <a:lstStyle/>
          <a:p>
            <a:pPr defTabSz="1044575"/>
            <a:r>
              <a:rPr lang="en-US" sz="1600"/>
              <a:t>Risk-Free or Risky?</a:t>
            </a:r>
          </a:p>
        </p:txBody>
      </p:sp>
      <p:graphicFrame>
        <p:nvGraphicFramePr>
          <p:cNvPr id="6" name="Table 5"/>
          <p:cNvGraphicFramePr>
            <a:graphicFrameLocks noGrp="1"/>
          </p:cNvGraphicFramePr>
          <p:nvPr/>
        </p:nvGraphicFramePr>
        <p:xfrm>
          <a:off x="6400800" y="6172200"/>
          <a:ext cx="2895601" cy="981075"/>
        </p:xfrm>
        <a:graphic>
          <a:graphicData uri="http://schemas.openxmlformats.org/drawingml/2006/table">
            <a:tbl>
              <a:tblPr firstRow="1" bandRow="1">
                <a:tableStyleId>{5C22544A-7EE6-4342-B048-85BDC9FD1C3A}</a:tableStyleId>
              </a:tblPr>
              <a:tblGrid>
                <a:gridCol w="1143000"/>
                <a:gridCol w="985306"/>
                <a:gridCol w="767295"/>
              </a:tblGrid>
              <a:tr h="338206">
                <a:tc>
                  <a:txBody>
                    <a:bodyPr/>
                    <a:lstStyle/>
                    <a:p>
                      <a:pPr algn="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c>
                  <a:txBody>
                    <a:bodyPr/>
                    <a:lstStyle/>
                    <a:p>
                      <a:pPr algn="ctr"/>
                      <a:r>
                        <a:rPr lang="en-US" sz="1200" b="0" dirty="0" smtClean="0">
                          <a:solidFill>
                            <a:schemeClr val="bg1"/>
                          </a:solidFill>
                          <a:latin typeface="Arial" pitchFamily="34" charset="0"/>
                          <a:cs typeface="Arial" pitchFamily="34" charset="0"/>
                        </a:rPr>
                        <a:t>Bills</a:t>
                      </a: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c>
                  <a:txBody>
                    <a:bodyPr/>
                    <a:lstStyle/>
                    <a:p>
                      <a:pPr algn="ctr"/>
                      <a:r>
                        <a:rPr lang="en-US" sz="1200" b="0" dirty="0" smtClean="0">
                          <a:solidFill>
                            <a:schemeClr val="bg1"/>
                          </a:solidFill>
                          <a:latin typeface="Arial" pitchFamily="34" charset="0"/>
                          <a:cs typeface="Arial" pitchFamily="34" charset="0"/>
                        </a:rPr>
                        <a:t>Equities</a:t>
                      </a: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r>
              <a:tr h="338206">
                <a:tc>
                  <a:txBody>
                    <a:bodyPr/>
                    <a:lstStyle/>
                    <a:p>
                      <a:pPr algn="r"/>
                      <a:r>
                        <a:rPr lang="en-US" sz="1200" b="0" dirty="0" smtClean="0">
                          <a:solidFill>
                            <a:schemeClr val="bg1"/>
                          </a:solidFill>
                          <a:latin typeface="Arial" pitchFamily="34" charset="0"/>
                          <a:cs typeface="Arial" pitchFamily="34" charset="0"/>
                        </a:rPr>
                        <a:t>Peak to Trough:</a:t>
                      </a: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c>
                  <a:txBody>
                    <a:bodyPr/>
                    <a:lstStyle/>
                    <a:p>
                      <a:pPr algn="ctr"/>
                      <a:r>
                        <a:rPr lang="en-US" sz="1200" b="1" dirty="0" smtClean="0">
                          <a:solidFill>
                            <a:schemeClr val="bg1"/>
                          </a:solidFill>
                          <a:latin typeface="Arial" pitchFamily="34" charset="0"/>
                          <a:cs typeface="Arial" pitchFamily="34" charset="0"/>
                        </a:rPr>
                        <a:t>18 Years</a:t>
                      </a:r>
                      <a:endParaRPr lang="en-US" sz="1200" b="1"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c>
                  <a:txBody>
                    <a:bodyPr/>
                    <a:lstStyle/>
                    <a:p>
                      <a:pPr algn="ctr"/>
                      <a:r>
                        <a:rPr lang="en-US" sz="1200" b="1" dirty="0" smtClean="0">
                          <a:solidFill>
                            <a:schemeClr val="bg1"/>
                          </a:solidFill>
                          <a:latin typeface="Arial" pitchFamily="34" charset="0"/>
                          <a:cs typeface="Arial" pitchFamily="34" charset="0"/>
                        </a:rPr>
                        <a:t>4 Years</a:t>
                      </a:r>
                      <a:endParaRPr lang="en-US" sz="1200" b="1"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r>
              <a:tr h="304663">
                <a:tc>
                  <a:txBody>
                    <a:bodyPr/>
                    <a:lstStyle/>
                    <a:p>
                      <a:pPr algn="r"/>
                      <a:r>
                        <a:rPr lang="en-US" sz="1200" b="0" dirty="0" smtClean="0">
                          <a:solidFill>
                            <a:schemeClr val="bg1"/>
                          </a:solidFill>
                          <a:latin typeface="Arial" pitchFamily="34" charset="0"/>
                          <a:cs typeface="Arial" pitchFamily="34" charset="0"/>
                        </a:rPr>
                        <a:t>Recovery:</a:t>
                      </a: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595959"/>
                    </a:solidFill>
                  </a:tcPr>
                </a:tc>
                <a:tc>
                  <a:txBody>
                    <a:bodyPr/>
                    <a:lstStyle/>
                    <a:p>
                      <a:pPr algn="ctr"/>
                      <a:r>
                        <a:rPr lang="en-US" sz="1200" b="1" dirty="0" smtClean="0">
                          <a:solidFill>
                            <a:schemeClr val="bg1"/>
                          </a:solidFill>
                          <a:latin typeface="Arial" pitchFamily="34" charset="0"/>
                          <a:cs typeface="Arial" pitchFamily="34" charset="0"/>
                        </a:rPr>
                        <a:t>34 Years</a:t>
                      </a:r>
                      <a:endParaRPr lang="en-US" sz="1200" b="1" dirty="0">
                        <a:solidFill>
                          <a:schemeClr val="bg1"/>
                        </a:solidFill>
                        <a:latin typeface="Arial" pitchFamily="34" charset="0"/>
                        <a:cs typeface="Arial" pitchFamily="34"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595959"/>
                    </a:solidFill>
                  </a:tcPr>
                </a:tc>
                <a:tc>
                  <a:txBody>
                    <a:bodyPr/>
                    <a:lstStyle/>
                    <a:p>
                      <a:pPr algn="ctr"/>
                      <a:r>
                        <a:rPr lang="en-US" sz="1200" b="1" dirty="0" smtClean="0">
                          <a:solidFill>
                            <a:schemeClr val="bg1"/>
                          </a:solidFill>
                          <a:latin typeface="Arial" pitchFamily="34" charset="0"/>
                          <a:cs typeface="Arial" pitchFamily="34" charset="0"/>
                        </a:rPr>
                        <a:t>3 Years</a:t>
                      </a:r>
                      <a:endParaRPr lang="en-US" sz="1200" b="1" dirty="0">
                        <a:solidFill>
                          <a:schemeClr val="bg1"/>
                        </a:solidFill>
                        <a:latin typeface="Arial" pitchFamily="34" charset="0"/>
                        <a:cs typeface="Arial" pitchFamily="34"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595959"/>
                    </a:solidFill>
                  </a:tcPr>
                </a:tc>
              </a:tr>
            </a:tbl>
          </a:graphicData>
        </a:graphic>
      </p:graphicFrame>
      <p:grpSp>
        <p:nvGrpSpPr>
          <p:cNvPr id="16" name="Group 15"/>
          <p:cNvGrpSpPr>
            <a:grpSpLocks/>
          </p:cNvGrpSpPr>
          <p:nvPr/>
        </p:nvGrpSpPr>
        <p:grpSpPr bwMode="auto">
          <a:xfrm>
            <a:off x="3779838" y="2667000"/>
            <a:ext cx="2925762" cy="3381375"/>
            <a:chOff x="3779838" y="2667000"/>
            <a:chExt cx="2925762" cy="3381375"/>
          </a:xfrm>
        </p:grpSpPr>
        <p:sp>
          <p:nvSpPr>
            <p:cNvPr id="4123" name="TextBox 24"/>
            <p:cNvSpPr txBox="1">
              <a:spLocks noChangeArrowheads="1"/>
            </p:cNvSpPr>
            <p:nvPr/>
          </p:nvSpPr>
          <p:spPr bwMode="auto">
            <a:xfrm>
              <a:off x="5309396" y="3885921"/>
              <a:ext cx="729687" cy="276999"/>
            </a:xfrm>
            <a:prstGeom prst="rect">
              <a:avLst/>
            </a:prstGeom>
            <a:noFill/>
            <a:ln w="9525">
              <a:noFill/>
              <a:miter lim="800000"/>
              <a:headEnd/>
              <a:tailEnd/>
            </a:ln>
          </p:spPr>
          <p:txBody>
            <a:bodyPr wrap="none">
              <a:spAutoFit/>
            </a:bodyPr>
            <a:lstStyle/>
            <a:p>
              <a:pPr algn="ctr"/>
              <a:r>
                <a:rPr lang="en-US" sz="1200"/>
                <a:t>Equities</a:t>
              </a:r>
            </a:p>
          </p:txBody>
        </p:sp>
        <p:sp>
          <p:nvSpPr>
            <p:cNvPr id="4124" name="TextBox 25"/>
            <p:cNvSpPr txBox="1">
              <a:spLocks noChangeArrowheads="1"/>
            </p:cNvSpPr>
            <p:nvPr/>
          </p:nvSpPr>
          <p:spPr bwMode="auto">
            <a:xfrm>
              <a:off x="4606744" y="4216110"/>
              <a:ext cx="465191" cy="276999"/>
            </a:xfrm>
            <a:prstGeom prst="rect">
              <a:avLst/>
            </a:prstGeom>
            <a:noFill/>
            <a:ln w="9525">
              <a:noFill/>
              <a:miter lim="800000"/>
              <a:headEnd/>
              <a:tailEnd/>
            </a:ln>
          </p:spPr>
          <p:txBody>
            <a:bodyPr wrap="none">
              <a:spAutoFit/>
            </a:bodyPr>
            <a:lstStyle/>
            <a:p>
              <a:pPr algn="ctr"/>
              <a:r>
                <a:rPr lang="en-US" sz="1200"/>
                <a:t>Bills</a:t>
              </a:r>
            </a:p>
          </p:txBody>
        </p:sp>
        <p:sp>
          <p:nvSpPr>
            <p:cNvPr id="4125" name="TextBox 15"/>
            <p:cNvSpPr txBox="1">
              <a:spLocks noChangeArrowheads="1"/>
            </p:cNvSpPr>
            <p:nvPr/>
          </p:nvSpPr>
          <p:spPr bwMode="auto">
            <a:xfrm>
              <a:off x="3779838" y="2667000"/>
              <a:ext cx="2925762" cy="461737"/>
            </a:xfrm>
            <a:prstGeom prst="rect">
              <a:avLst/>
            </a:prstGeom>
            <a:noFill/>
            <a:ln w="9525">
              <a:noFill/>
              <a:miter lim="800000"/>
              <a:headEnd/>
              <a:tailEnd/>
            </a:ln>
          </p:spPr>
          <p:txBody>
            <a:bodyPr>
              <a:spAutoFit/>
            </a:bodyPr>
            <a:lstStyle/>
            <a:p>
              <a:pPr algn="ctr"/>
              <a:r>
                <a:rPr lang="en-US" sz="1200">
                  <a:solidFill>
                    <a:srgbClr val="004F71"/>
                  </a:solidFill>
                </a:rPr>
                <a:t>Worst-Performing Periods</a:t>
              </a:r>
            </a:p>
            <a:p>
              <a:pPr algn="ctr"/>
              <a:r>
                <a:rPr lang="en-US" sz="1200" u="sng">
                  <a:solidFill>
                    <a:srgbClr val="004F71"/>
                  </a:solidFill>
                </a:rPr>
                <a:t>Nominal</a:t>
              </a:r>
              <a:r>
                <a:rPr lang="en-US" sz="1200">
                  <a:solidFill>
                    <a:srgbClr val="004F71"/>
                  </a:solidFill>
                </a:rPr>
                <a:t> Total Returns</a:t>
              </a:r>
            </a:p>
          </p:txBody>
        </p:sp>
        <p:graphicFrame>
          <p:nvGraphicFramePr>
            <p:cNvPr id="4126" name="Chart 9"/>
            <p:cNvGraphicFramePr>
              <a:graphicFrameLocks/>
            </p:cNvGraphicFramePr>
            <p:nvPr/>
          </p:nvGraphicFramePr>
          <p:xfrm>
            <a:off x="4013232" y="3677474"/>
            <a:ext cx="2481135" cy="2378456"/>
          </p:xfrm>
          <a:graphic>
            <a:graphicData uri="http://schemas.openxmlformats.org/presentationml/2006/ole">
              <p:oleObj spid="_x0000_s4126" r:id="rId5" imgW="2481287" imgH="2377646" progId="Excel.Chart.8">
                <p:embed/>
              </p:oleObj>
            </a:graphicData>
          </a:graphic>
        </p:graphicFrame>
        <p:sp>
          <p:nvSpPr>
            <p:cNvPr id="4127" name="Rectangle 8"/>
            <p:cNvSpPr>
              <a:spLocks noChangeArrowheads="1"/>
            </p:cNvSpPr>
            <p:nvPr/>
          </p:nvSpPr>
          <p:spPr bwMode="auto">
            <a:xfrm>
              <a:off x="5181956" y="5786765"/>
              <a:ext cx="984565" cy="261610"/>
            </a:xfrm>
            <a:prstGeom prst="rect">
              <a:avLst/>
            </a:prstGeom>
            <a:noFill/>
            <a:ln w="9525">
              <a:noFill/>
              <a:miter lim="800000"/>
              <a:headEnd/>
              <a:tailEnd/>
            </a:ln>
          </p:spPr>
          <p:txBody>
            <a:bodyPr wrap="none">
              <a:spAutoFit/>
            </a:bodyPr>
            <a:lstStyle/>
            <a:p>
              <a:pPr algn="ctr"/>
              <a:r>
                <a:rPr lang="en-US" sz="1100"/>
                <a:t>(1929–1934)</a:t>
              </a:r>
            </a:p>
          </p:txBody>
        </p:sp>
        <p:sp>
          <p:nvSpPr>
            <p:cNvPr id="4128" name="Rectangle 11"/>
            <p:cNvSpPr>
              <a:spLocks noChangeArrowheads="1"/>
            </p:cNvSpPr>
            <p:nvPr/>
          </p:nvSpPr>
          <p:spPr bwMode="auto">
            <a:xfrm>
              <a:off x="4513571" y="3960920"/>
              <a:ext cx="591829" cy="261610"/>
            </a:xfrm>
            <a:prstGeom prst="rect">
              <a:avLst/>
            </a:prstGeom>
            <a:noFill/>
            <a:ln w="9525">
              <a:noFill/>
              <a:miter lim="800000"/>
              <a:headEnd/>
              <a:tailEnd/>
            </a:ln>
          </p:spPr>
          <p:txBody>
            <a:bodyPr wrap="none">
              <a:spAutoFit/>
            </a:bodyPr>
            <a:lstStyle/>
            <a:p>
              <a:pPr algn="ctr"/>
              <a:r>
                <a:rPr lang="en-US" sz="1100"/>
                <a:t>(1945)</a:t>
              </a:r>
            </a:p>
          </p:txBody>
        </p:sp>
      </p:grpSp>
      <p:grpSp>
        <p:nvGrpSpPr>
          <p:cNvPr id="11" name="Group 10"/>
          <p:cNvGrpSpPr>
            <a:grpSpLocks/>
          </p:cNvGrpSpPr>
          <p:nvPr/>
        </p:nvGrpSpPr>
        <p:grpSpPr bwMode="auto">
          <a:xfrm>
            <a:off x="6918325" y="2667000"/>
            <a:ext cx="2919413" cy="3333750"/>
            <a:chOff x="6918325" y="2667000"/>
            <a:chExt cx="2919413" cy="3333146"/>
          </a:xfrm>
        </p:grpSpPr>
        <p:grpSp>
          <p:nvGrpSpPr>
            <p:cNvPr id="4116" name="Group 12"/>
            <p:cNvGrpSpPr>
              <a:grpSpLocks/>
            </p:cNvGrpSpPr>
            <p:nvPr/>
          </p:nvGrpSpPr>
          <p:grpSpPr bwMode="auto">
            <a:xfrm>
              <a:off x="6918325" y="2667000"/>
              <a:ext cx="2919413" cy="3333146"/>
              <a:chOff x="6918325" y="2667000"/>
              <a:chExt cx="2919413" cy="3333146"/>
            </a:xfrm>
          </p:grpSpPr>
          <p:sp>
            <p:nvSpPr>
              <p:cNvPr id="4119" name="TextBox 16"/>
              <p:cNvSpPr txBox="1">
                <a:spLocks noChangeArrowheads="1"/>
              </p:cNvSpPr>
              <p:nvPr/>
            </p:nvSpPr>
            <p:spPr bwMode="auto">
              <a:xfrm>
                <a:off x="6918325" y="2667000"/>
                <a:ext cx="2919413" cy="461668"/>
              </a:xfrm>
              <a:prstGeom prst="rect">
                <a:avLst/>
              </a:prstGeom>
              <a:noFill/>
              <a:ln w="9525">
                <a:noFill/>
                <a:miter lim="800000"/>
                <a:headEnd/>
                <a:tailEnd/>
              </a:ln>
            </p:spPr>
            <p:txBody>
              <a:bodyPr>
                <a:spAutoFit/>
              </a:bodyPr>
              <a:lstStyle/>
              <a:p>
                <a:pPr algn="ctr"/>
                <a:r>
                  <a:rPr lang="en-US" sz="1200">
                    <a:solidFill>
                      <a:srgbClr val="004F71"/>
                    </a:solidFill>
                  </a:rPr>
                  <a:t>Worst-Performing Periods</a:t>
                </a:r>
              </a:p>
              <a:p>
                <a:pPr algn="ctr"/>
                <a:r>
                  <a:rPr lang="en-US" sz="1200" u="sng">
                    <a:solidFill>
                      <a:srgbClr val="004F71"/>
                    </a:solidFill>
                  </a:rPr>
                  <a:t>Real</a:t>
                </a:r>
                <a:r>
                  <a:rPr lang="en-US" sz="1200">
                    <a:solidFill>
                      <a:srgbClr val="004F71"/>
                    </a:solidFill>
                  </a:rPr>
                  <a:t> Total Returns</a:t>
                </a:r>
              </a:p>
            </p:txBody>
          </p:sp>
          <p:graphicFrame>
            <p:nvGraphicFramePr>
              <p:cNvPr id="4120" name="Chart 10"/>
              <p:cNvGraphicFramePr>
                <a:graphicFrameLocks/>
              </p:cNvGraphicFramePr>
              <p:nvPr/>
            </p:nvGraphicFramePr>
            <p:xfrm>
              <a:off x="7222776" y="3672490"/>
              <a:ext cx="2479992" cy="2378456"/>
            </p:xfrm>
            <a:graphic>
              <a:graphicData uri="http://schemas.openxmlformats.org/presentationml/2006/ole">
                <p:oleObj spid="_x0000_s4120" r:id="rId6" imgW="2481287" imgH="2383743" progId="Excel.Chart.8">
                  <p:embed/>
                </p:oleObj>
              </a:graphicData>
            </a:graphic>
          </p:graphicFrame>
          <p:sp>
            <p:nvSpPr>
              <p:cNvPr id="4121" name="TextBox 22"/>
              <p:cNvSpPr txBox="1">
                <a:spLocks noChangeArrowheads="1"/>
              </p:cNvSpPr>
              <p:nvPr/>
            </p:nvSpPr>
            <p:spPr bwMode="auto">
              <a:xfrm>
                <a:off x="8509439" y="3914001"/>
                <a:ext cx="729687" cy="276999"/>
              </a:xfrm>
              <a:prstGeom prst="rect">
                <a:avLst/>
              </a:prstGeom>
              <a:noFill/>
              <a:ln w="9525">
                <a:noFill/>
                <a:miter lim="800000"/>
                <a:headEnd/>
                <a:tailEnd/>
              </a:ln>
            </p:spPr>
            <p:txBody>
              <a:bodyPr wrap="none">
                <a:spAutoFit/>
              </a:bodyPr>
              <a:lstStyle/>
              <a:p>
                <a:pPr algn="ctr"/>
                <a:r>
                  <a:rPr lang="en-US" sz="1200"/>
                  <a:t>Equities</a:t>
                </a:r>
              </a:p>
            </p:txBody>
          </p:sp>
          <p:sp>
            <p:nvSpPr>
              <p:cNvPr id="4122" name="TextBox 23"/>
              <p:cNvSpPr txBox="1">
                <a:spLocks noChangeArrowheads="1"/>
              </p:cNvSpPr>
              <p:nvPr/>
            </p:nvSpPr>
            <p:spPr bwMode="auto">
              <a:xfrm>
                <a:off x="7809521" y="3914001"/>
                <a:ext cx="465192" cy="276999"/>
              </a:xfrm>
              <a:prstGeom prst="rect">
                <a:avLst/>
              </a:prstGeom>
              <a:noFill/>
              <a:ln w="9525">
                <a:noFill/>
                <a:miter lim="800000"/>
                <a:headEnd/>
                <a:tailEnd/>
              </a:ln>
            </p:spPr>
            <p:txBody>
              <a:bodyPr wrap="none">
                <a:spAutoFit/>
              </a:bodyPr>
              <a:lstStyle/>
              <a:p>
                <a:pPr algn="ctr"/>
                <a:r>
                  <a:rPr lang="en-US" sz="1200"/>
                  <a:t>Bills</a:t>
                </a:r>
              </a:p>
            </p:txBody>
          </p:sp>
        </p:grpSp>
        <p:sp>
          <p:nvSpPr>
            <p:cNvPr id="4117" name="Rectangle 13"/>
            <p:cNvSpPr>
              <a:spLocks noChangeArrowheads="1"/>
            </p:cNvSpPr>
            <p:nvPr/>
          </p:nvSpPr>
          <p:spPr bwMode="auto">
            <a:xfrm>
              <a:off x="7549834" y="5356170"/>
              <a:ext cx="984565" cy="261610"/>
            </a:xfrm>
            <a:prstGeom prst="rect">
              <a:avLst/>
            </a:prstGeom>
            <a:noFill/>
            <a:ln w="9525">
              <a:noFill/>
              <a:miter lim="800000"/>
              <a:headEnd/>
              <a:tailEnd/>
            </a:ln>
          </p:spPr>
          <p:txBody>
            <a:bodyPr wrap="none">
              <a:spAutoFit/>
            </a:bodyPr>
            <a:lstStyle/>
            <a:p>
              <a:pPr algn="ctr"/>
              <a:r>
                <a:rPr lang="en-US" sz="1100"/>
                <a:t>(1934–1951)</a:t>
              </a:r>
            </a:p>
          </p:txBody>
        </p:sp>
        <p:sp>
          <p:nvSpPr>
            <p:cNvPr id="4118" name="Rectangle 14"/>
            <p:cNvSpPr>
              <a:spLocks noChangeArrowheads="1"/>
            </p:cNvSpPr>
            <p:nvPr/>
          </p:nvSpPr>
          <p:spPr bwMode="auto">
            <a:xfrm>
              <a:off x="8382000" y="5579486"/>
              <a:ext cx="984565" cy="261610"/>
            </a:xfrm>
            <a:prstGeom prst="rect">
              <a:avLst/>
            </a:prstGeom>
            <a:noFill/>
            <a:ln w="9525">
              <a:noFill/>
              <a:miter lim="800000"/>
              <a:headEnd/>
              <a:tailEnd/>
            </a:ln>
          </p:spPr>
          <p:txBody>
            <a:bodyPr wrap="none">
              <a:spAutoFit/>
            </a:bodyPr>
            <a:lstStyle/>
            <a:p>
              <a:pPr algn="ctr"/>
              <a:r>
                <a:rPr lang="en-US" sz="1100"/>
                <a:t>(1929–1932)</a:t>
              </a:r>
            </a:p>
          </p:txBody>
        </p:sp>
      </p:grpSp>
      <p:sp>
        <p:nvSpPr>
          <p:cNvPr id="4115" name="Rectangle 2"/>
          <p:cNvSpPr>
            <a:spLocks noChangeArrowheads="1"/>
          </p:cNvSpPr>
          <p:nvPr/>
        </p:nvSpPr>
        <p:spPr bwMode="auto">
          <a:xfrm>
            <a:off x="457200" y="7102475"/>
            <a:ext cx="5715000" cy="584200"/>
          </a:xfrm>
          <a:prstGeom prst="rect">
            <a:avLst/>
          </a:prstGeom>
          <a:noFill/>
          <a:ln w="9525">
            <a:noFill/>
            <a:miter lim="800000"/>
            <a:headEnd/>
            <a:tailEnd/>
          </a:ln>
        </p:spPr>
        <p:txBody>
          <a:bodyPr>
            <a:spAutoFit/>
          </a:bodyPr>
          <a:lstStyle/>
          <a:p>
            <a:r>
              <a:rPr lang="en-US" sz="800"/>
              <a:t>Dimson Marsh Staunton (DMS) Global Returns Database.</a:t>
            </a:r>
          </a:p>
          <a:p>
            <a:r>
              <a:rPr lang="en-US" sz="800"/>
              <a:t>In Canadian dollars. Indices are not available for direct investment. Their performance does not reflect the expenses associated with the management of an actual portfolio. Past performance is not a guarantee of future results. Values change frequently and past performance may not be repeated. There is always the risk that an investor may lose money.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5"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8"/>
          <p:cNvSpPr>
            <a:spLocks noGrp="1"/>
          </p:cNvSpPr>
          <p:nvPr>
            <p:ph type="title"/>
          </p:nvPr>
        </p:nvSpPr>
        <p:spPr>
          <a:xfrm>
            <a:off x="427038" y="935038"/>
            <a:ext cx="7726362" cy="741362"/>
          </a:xfrm>
        </p:spPr>
        <p:txBody>
          <a:bodyPr tIns="0" anchor="t"/>
          <a:lstStyle/>
          <a:p>
            <a:pPr algn="l" eaLnBrk="1" hangingPunct="1">
              <a:defRPr/>
            </a:pPr>
            <a:r>
              <a:rPr lang="en-US" sz="2800" spc="-100" dirty="0" smtClean="0">
                <a:ea typeface="+mn-ea"/>
              </a:rPr>
              <a:t>Understanding the Tradeoffs</a:t>
            </a:r>
            <a:r>
              <a:rPr lang="en-US" dirty="0" smtClean="0">
                <a:latin typeface="Cambria" pitchFamily="18" charset="0"/>
              </a:rPr>
              <a:t/>
            </a:r>
            <a:br>
              <a:rPr lang="en-US" dirty="0" smtClean="0">
                <a:latin typeface="Cambria" pitchFamily="18" charset="0"/>
              </a:rPr>
            </a:br>
            <a:r>
              <a:rPr lang="en-US" sz="1800" dirty="0" smtClean="0">
                <a:latin typeface="Arial" pitchFamily="34" charset="0"/>
                <a:cs typeface="Arial" pitchFamily="34" charset="0"/>
              </a:rPr>
              <a:t>Australia</a:t>
            </a:r>
            <a:br>
              <a:rPr lang="en-US" sz="1800" dirty="0" smtClean="0">
                <a:latin typeface="Arial" pitchFamily="34" charset="0"/>
                <a:cs typeface="Arial" pitchFamily="34" charset="0"/>
              </a:rPr>
            </a:br>
            <a:r>
              <a:rPr lang="en-US" sz="1200" dirty="0" smtClean="0">
                <a:latin typeface="Arial" pitchFamily="34" charset="0"/>
                <a:cs typeface="Arial" pitchFamily="34" charset="0"/>
              </a:rPr>
              <a:t>1900–2010</a:t>
            </a:r>
            <a:endParaRPr lang="en-US" sz="1050" dirty="0" smtClean="0">
              <a:latin typeface="Arial" pitchFamily="34" charset="0"/>
              <a:cs typeface="Arial" pitchFamily="34" charset="0"/>
            </a:endParaRPr>
          </a:p>
        </p:txBody>
      </p:sp>
      <p:grpSp>
        <p:nvGrpSpPr>
          <p:cNvPr id="10" name="Group 9"/>
          <p:cNvGrpSpPr>
            <a:grpSpLocks/>
          </p:cNvGrpSpPr>
          <p:nvPr/>
        </p:nvGrpSpPr>
        <p:grpSpPr bwMode="auto">
          <a:xfrm>
            <a:off x="381000" y="2747963"/>
            <a:ext cx="3233738" cy="3257550"/>
            <a:chOff x="381000" y="2747963"/>
            <a:chExt cx="3232956" cy="3258320"/>
          </a:xfrm>
        </p:grpSpPr>
        <p:sp>
          <p:nvSpPr>
            <p:cNvPr id="5153" name="TextBox 6"/>
            <p:cNvSpPr txBox="1">
              <a:spLocks noChangeArrowheads="1"/>
            </p:cNvSpPr>
            <p:nvPr/>
          </p:nvSpPr>
          <p:spPr bwMode="auto">
            <a:xfrm>
              <a:off x="533372" y="2747963"/>
              <a:ext cx="2925820" cy="276991"/>
            </a:xfrm>
            <a:prstGeom prst="rect">
              <a:avLst/>
            </a:prstGeom>
            <a:noFill/>
            <a:ln w="9525">
              <a:noFill/>
              <a:miter lim="800000"/>
              <a:headEnd/>
              <a:tailEnd/>
            </a:ln>
          </p:spPr>
          <p:txBody>
            <a:bodyPr>
              <a:spAutoFit/>
            </a:bodyPr>
            <a:lstStyle/>
            <a:p>
              <a:pPr algn="ctr"/>
              <a:r>
                <a:rPr lang="en-US" sz="1200" u="sng">
                  <a:solidFill>
                    <a:srgbClr val="004F71"/>
                  </a:solidFill>
                </a:rPr>
                <a:t>Nominal</a:t>
              </a:r>
              <a:r>
                <a:rPr lang="en-US" sz="1200">
                  <a:solidFill>
                    <a:srgbClr val="004F71"/>
                  </a:solidFill>
                </a:rPr>
                <a:t> Annualized Returns</a:t>
              </a:r>
            </a:p>
          </p:txBody>
        </p:sp>
        <p:graphicFrame>
          <p:nvGraphicFramePr>
            <p:cNvPr id="5154" name="Chart 3"/>
            <p:cNvGraphicFramePr>
              <a:graphicFrameLocks/>
            </p:cNvGraphicFramePr>
            <p:nvPr/>
          </p:nvGraphicFramePr>
          <p:xfrm>
            <a:off x="330200" y="3678627"/>
            <a:ext cx="3334556" cy="2378456"/>
          </p:xfrm>
          <a:graphic>
            <a:graphicData uri="http://schemas.openxmlformats.org/presentationml/2006/ole">
              <p:oleObj spid="_x0000_s5154" r:id="rId4" imgW="3334801" imgH="2383743" progId="Excel.Chart.8">
                <p:embed/>
              </p:oleObj>
            </a:graphicData>
          </a:graphic>
        </p:graphicFrame>
        <p:sp>
          <p:nvSpPr>
            <p:cNvPr id="5155" name="TextBox 11"/>
            <p:cNvSpPr txBox="1">
              <a:spLocks noChangeArrowheads="1"/>
            </p:cNvSpPr>
            <p:nvPr/>
          </p:nvSpPr>
          <p:spPr bwMode="auto">
            <a:xfrm>
              <a:off x="769686" y="4218375"/>
              <a:ext cx="721685" cy="276991"/>
            </a:xfrm>
            <a:prstGeom prst="rect">
              <a:avLst/>
            </a:prstGeom>
            <a:noFill/>
            <a:ln w="9525">
              <a:noFill/>
              <a:miter lim="800000"/>
              <a:headEnd/>
              <a:tailEnd/>
            </a:ln>
          </p:spPr>
          <p:txBody>
            <a:bodyPr wrap="none">
              <a:spAutoFit/>
            </a:bodyPr>
            <a:lstStyle/>
            <a:p>
              <a:r>
                <a:rPr lang="en-US" sz="1200"/>
                <a:t>Inflation</a:t>
              </a:r>
            </a:p>
          </p:txBody>
        </p:sp>
        <p:sp>
          <p:nvSpPr>
            <p:cNvPr id="5156" name="TextBox 18"/>
            <p:cNvSpPr txBox="1">
              <a:spLocks noChangeArrowheads="1"/>
            </p:cNvSpPr>
            <p:nvPr/>
          </p:nvSpPr>
          <p:spPr bwMode="auto">
            <a:xfrm>
              <a:off x="1721645" y="4213613"/>
              <a:ext cx="574865" cy="276991"/>
            </a:xfrm>
            <a:prstGeom prst="rect">
              <a:avLst/>
            </a:prstGeom>
            <a:noFill/>
            <a:ln w="9525">
              <a:noFill/>
              <a:miter lim="800000"/>
              <a:headEnd/>
              <a:tailEnd/>
            </a:ln>
          </p:spPr>
          <p:txBody>
            <a:bodyPr>
              <a:spAutoFit/>
            </a:bodyPr>
            <a:lstStyle/>
            <a:p>
              <a:r>
                <a:rPr lang="en-US" sz="1200"/>
                <a:t>Bills</a:t>
              </a:r>
            </a:p>
          </p:txBody>
        </p:sp>
        <p:sp>
          <p:nvSpPr>
            <p:cNvPr id="5157" name="TextBox 19"/>
            <p:cNvSpPr txBox="1">
              <a:spLocks noChangeArrowheads="1"/>
            </p:cNvSpPr>
            <p:nvPr/>
          </p:nvSpPr>
          <p:spPr bwMode="auto">
            <a:xfrm>
              <a:off x="2483839" y="4213285"/>
              <a:ext cx="729701" cy="276991"/>
            </a:xfrm>
            <a:prstGeom prst="rect">
              <a:avLst/>
            </a:prstGeom>
            <a:noFill/>
            <a:ln w="9525">
              <a:noFill/>
              <a:miter lim="800000"/>
              <a:headEnd/>
              <a:tailEnd/>
            </a:ln>
          </p:spPr>
          <p:txBody>
            <a:bodyPr wrap="none">
              <a:spAutoFit/>
            </a:bodyPr>
            <a:lstStyle/>
            <a:p>
              <a:r>
                <a:rPr lang="en-US" sz="1200"/>
                <a:t>Equities</a:t>
              </a:r>
            </a:p>
          </p:txBody>
        </p:sp>
      </p:grpSp>
      <p:sp>
        <p:nvSpPr>
          <p:cNvPr id="4" name="Rectangle 3"/>
          <p:cNvSpPr>
            <a:spLocks noChangeArrowheads="1"/>
          </p:cNvSpPr>
          <p:nvPr/>
        </p:nvSpPr>
        <p:spPr bwMode="auto">
          <a:xfrm>
            <a:off x="7419975" y="2286000"/>
            <a:ext cx="2028825" cy="338138"/>
          </a:xfrm>
          <a:prstGeom prst="rect">
            <a:avLst/>
          </a:prstGeom>
          <a:noFill/>
          <a:ln w="9525">
            <a:noFill/>
            <a:miter lim="800000"/>
            <a:headEnd/>
            <a:tailEnd/>
          </a:ln>
        </p:spPr>
        <p:txBody>
          <a:bodyPr>
            <a:spAutoFit/>
          </a:bodyPr>
          <a:lstStyle/>
          <a:p>
            <a:pPr defTabSz="1044575"/>
            <a:r>
              <a:rPr lang="en-US" sz="1600"/>
              <a:t>Risk-Free or Risky?</a:t>
            </a:r>
          </a:p>
        </p:txBody>
      </p:sp>
      <p:graphicFrame>
        <p:nvGraphicFramePr>
          <p:cNvPr id="26" name="Table 25"/>
          <p:cNvGraphicFramePr>
            <a:graphicFrameLocks noGrp="1"/>
          </p:cNvGraphicFramePr>
          <p:nvPr/>
        </p:nvGraphicFramePr>
        <p:xfrm>
          <a:off x="6400800" y="6172200"/>
          <a:ext cx="2895601" cy="981075"/>
        </p:xfrm>
        <a:graphic>
          <a:graphicData uri="http://schemas.openxmlformats.org/drawingml/2006/table">
            <a:tbl>
              <a:tblPr firstRow="1" bandRow="1">
                <a:tableStyleId>{5C22544A-7EE6-4342-B048-85BDC9FD1C3A}</a:tableStyleId>
              </a:tblPr>
              <a:tblGrid>
                <a:gridCol w="1143000"/>
                <a:gridCol w="985306"/>
                <a:gridCol w="767295"/>
              </a:tblGrid>
              <a:tr h="338206">
                <a:tc>
                  <a:txBody>
                    <a:bodyPr/>
                    <a:lstStyle/>
                    <a:p>
                      <a:pPr algn="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c>
                  <a:txBody>
                    <a:bodyPr/>
                    <a:lstStyle/>
                    <a:p>
                      <a:pPr algn="ctr"/>
                      <a:r>
                        <a:rPr lang="en-US" sz="1200" b="0" dirty="0" smtClean="0">
                          <a:solidFill>
                            <a:schemeClr val="bg1"/>
                          </a:solidFill>
                          <a:latin typeface="Arial" pitchFamily="34" charset="0"/>
                          <a:cs typeface="Arial" pitchFamily="34" charset="0"/>
                        </a:rPr>
                        <a:t>Bills</a:t>
                      </a: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c>
                  <a:txBody>
                    <a:bodyPr/>
                    <a:lstStyle/>
                    <a:p>
                      <a:pPr algn="ctr"/>
                      <a:r>
                        <a:rPr lang="en-US" sz="1200" b="0" dirty="0" smtClean="0">
                          <a:solidFill>
                            <a:schemeClr val="bg1"/>
                          </a:solidFill>
                          <a:latin typeface="Arial" pitchFamily="34" charset="0"/>
                          <a:cs typeface="Arial" pitchFamily="34" charset="0"/>
                        </a:rPr>
                        <a:t>Equities</a:t>
                      </a: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r>
              <a:tr h="338206">
                <a:tc>
                  <a:txBody>
                    <a:bodyPr/>
                    <a:lstStyle/>
                    <a:p>
                      <a:pPr algn="r"/>
                      <a:r>
                        <a:rPr lang="en-US" sz="1200" b="0" dirty="0" smtClean="0">
                          <a:solidFill>
                            <a:schemeClr val="bg1"/>
                          </a:solidFill>
                          <a:latin typeface="Arial" pitchFamily="34" charset="0"/>
                          <a:cs typeface="Arial" pitchFamily="34" charset="0"/>
                        </a:rPr>
                        <a:t>Peak to Trough:</a:t>
                      </a: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c>
                  <a:txBody>
                    <a:bodyPr/>
                    <a:lstStyle/>
                    <a:p>
                      <a:pPr algn="ctr"/>
                      <a:r>
                        <a:rPr lang="en-US" sz="1200" b="1" dirty="0" smtClean="0">
                          <a:solidFill>
                            <a:schemeClr val="bg1"/>
                          </a:solidFill>
                          <a:latin typeface="Arial" pitchFamily="34" charset="0"/>
                          <a:cs typeface="Arial" pitchFamily="34" charset="0"/>
                        </a:rPr>
                        <a:t>41 Years</a:t>
                      </a:r>
                      <a:endParaRPr lang="en-US" sz="1200" b="1"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c>
                  <a:txBody>
                    <a:bodyPr/>
                    <a:lstStyle/>
                    <a:p>
                      <a:pPr algn="ctr"/>
                      <a:r>
                        <a:rPr lang="en-US" sz="1200" b="1" dirty="0" smtClean="0">
                          <a:solidFill>
                            <a:schemeClr val="bg1"/>
                          </a:solidFill>
                          <a:latin typeface="Arial" pitchFamily="34" charset="0"/>
                          <a:cs typeface="Arial" pitchFamily="34" charset="0"/>
                        </a:rPr>
                        <a:t>5 Years</a:t>
                      </a:r>
                      <a:endParaRPr lang="en-US" sz="1200" b="1"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r>
              <a:tr h="304663">
                <a:tc>
                  <a:txBody>
                    <a:bodyPr/>
                    <a:lstStyle/>
                    <a:p>
                      <a:pPr algn="r"/>
                      <a:r>
                        <a:rPr lang="en-US" sz="1200" b="0" dirty="0" smtClean="0">
                          <a:solidFill>
                            <a:schemeClr val="bg1"/>
                          </a:solidFill>
                          <a:latin typeface="Arial" pitchFamily="34" charset="0"/>
                          <a:cs typeface="Arial" pitchFamily="34" charset="0"/>
                        </a:rPr>
                        <a:t>Recovery:</a:t>
                      </a: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595959"/>
                    </a:solidFill>
                  </a:tcPr>
                </a:tc>
                <a:tc>
                  <a:txBody>
                    <a:bodyPr/>
                    <a:lstStyle/>
                    <a:p>
                      <a:pPr algn="ctr"/>
                      <a:r>
                        <a:rPr lang="en-US" sz="1200" b="1" dirty="0" smtClean="0">
                          <a:solidFill>
                            <a:schemeClr val="bg1"/>
                          </a:solidFill>
                          <a:latin typeface="Arial" pitchFamily="34" charset="0"/>
                          <a:cs typeface="Arial" pitchFamily="34" charset="0"/>
                        </a:rPr>
                        <a:t>21 Years</a:t>
                      </a:r>
                      <a:endParaRPr lang="en-US" sz="1200" b="1" dirty="0">
                        <a:solidFill>
                          <a:schemeClr val="bg1"/>
                        </a:solidFill>
                        <a:latin typeface="Arial" pitchFamily="34" charset="0"/>
                        <a:cs typeface="Arial" pitchFamily="34"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595959"/>
                    </a:solidFill>
                  </a:tcPr>
                </a:tc>
                <a:tc>
                  <a:txBody>
                    <a:bodyPr/>
                    <a:lstStyle/>
                    <a:p>
                      <a:pPr algn="ctr"/>
                      <a:r>
                        <a:rPr lang="en-US" sz="1200" b="1" dirty="0" smtClean="0">
                          <a:solidFill>
                            <a:schemeClr val="bg1"/>
                          </a:solidFill>
                          <a:latin typeface="Arial" pitchFamily="34" charset="0"/>
                          <a:cs typeface="Arial" pitchFamily="34" charset="0"/>
                        </a:rPr>
                        <a:t>11 Years</a:t>
                      </a:r>
                      <a:endParaRPr lang="en-US" sz="1200" b="1" dirty="0">
                        <a:solidFill>
                          <a:schemeClr val="bg1"/>
                        </a:solidFill>
                        <a:latin typeface="Arial" pitchFamily="34" charset="0"/>
                        <a:cs typeface="Arial" pitchFamily="34"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595959"/>
                    </a:solidFill>
                  </a:tcPr>
                </a:tc>
              </a:tr>
            </a:tbl>
          </a:graphicData>
        </a:graphic>
      </p:graphicFrame>
      <p:sp>
        <p:nvSpPr>
          <p:cNvPr id="27" name="Rectangle 26"/>
          <p:cNvSpPr>
            <a:spLocks noChangeArrowheads="1"/>
          </p:cNvSpPr>
          <p:nvPr/>
        </p:nvSpPr>
        <p:spPr bwMode="auto">
          <a:xfrm>
            <a:off x="3962400" y="2286000"/>
            <a:ext cx="2493963" cy="338138"/>
          </a:xfrm>
          <a:prstGeom prst="rect">
            <a:avLst/>
          </a:prstGeom>
          <a:noFill/>
          <a:ln w="9525">
            <a:noFill/>
            <a:miter lim="800000"/>
            <a:headEnd/>
            <a:tailEnd/>
          </a:ln>
        </p:spPr>
        <p:txBody>
          <a:bodyPr>
            <a:spAutoFit/>
          </a:bodyPr>
          <a:lstStyle/>
          <a:p>
            <a:pPr algn="ctr" defTabSz="1044575"/>
            <a:r>
              <a:rPr lang="en-US" sz="1600"/>
              <a:t>Preservation of Capital</a:t>
            </a:r>
          </a:p>
        </p:txBody>
      </p:sp>
      <p:sp>
        <p:nvSpPr>
          <p:cNvPr id="28" name="Rectangle 27"/>
          <p:cNvSpPr>
            <a:spLocks noChangeArrowheads="1"/>
          </p:cNvSpPr>
          <p:nvPr/>
        </p:nvSpPr>
        <p:spPr bwMode="auto">
          <a:xfrm>
            <a:off x="533400" y="2039938"/>
            <a:ext cx="2925763" cy="584200"/>
          </a:xfrm>
          <a:prstGeom prst="rect">
            <a:avLst/>
          </a:prstGeom>
          <a:noFill/>
          <a:ln w="9525">
            <a:noFill/>
            <a:miter lim="800000"/>
            <a:headEnd/>
            <a:tailEnd/>
          </a:ln>
        </p:spPr>
        <p:txBody>
          <a:bodyPr>
            <a:spAutoFit/>
          </a:bodyPr>
          <a:lstStyle/>
          <a:p>
            <a:pPr algn="ctr" defTabSz="1044575"/>
            <a:r>
              <a:rPr lang="en-US" sz="1600"/>
              <a:t>Preservation of </a:t>
            </a:r>
          </a:p>
          <a:p>
            <a:pPr algn="ctr" defTabSz="1044575"/>
            <a:r>
              <a:rPr lang="en-US" sz="1600"/>
              <a:t>Purchasing Power</a:t>
            </a:r>
          </a:p>
        </p:txBody>
      </p:sp>
      <p:grpSp>
        <p:nvGrpSpPr>
          <p:cNvPr id="16" name="Group 15"/>
          <p:cNvGrpSpPr>
            <a:grpSpLocks/>
          </p:cNvGrpSpPr>
          <p:nvPr/>
        </p:nvGrpSpPr>
        <p:grpSpPr bwMode="auto">
          <a:xfrm>
            <a:off x="3779838" y="2667000"/>
            <a:ext cx="2925762" cy="3338513"/>
            <a:chOff x="3779838" y="2667000"/>
            <a:chExt cx="2925762" cy="3338130"/>
          </a:xfrm>
        </p:grpSpPr>
        <p:sp>
          <p:nvSpPr>
            <p:cNvPr id="5147" name="TextBox 15"/>
            <p:cNvSpPr txBox="1">
              <a:spLocks noChangeArrowheads="1"/>
            </p:cNvSpPr>
            <p:nvPr/>
          </p:nvSpPr>
          <p:spPr bwMode="auto">
            <a:xfrm>
              <a:off x="3779838" y="2667000"/>
              <a:ext cx="2925762" cy="461737"/>
            </a:xfrm>
            <a:prstGeom prst="rect">
              <a:avLst/>
            </a:prstGeom>
            <a:noFill/>
            <a:ln w="9525">
              <a:noFill/>
              <a:miter lim="800000"/>
              <a:headEnd/>
              <a:tailEnd/>
            </a:ln>
          </p:spPr>
          <p:txBody>
            <a:bodyPr>
              <a:spAutoFit/>
            </a:bodyPr>
            <a:lstStyle/>
            <a:p>
              <a:pPr algn="ctr"/>
              <a:r>
                <a:rPr lang="en-US" sz="1200">
                  <a:solidFill>
                    <a:srgbClr val="004F71"/>
                  </a:solidFill>
                </a:rPr>
                <a:t>Worst-Performing Periods</a:t>
              </a:r>
            </a:p>
            <a:p>
              <a:pPr algn="ctr"/>
              <a:r>
                <a:rPr lang="en-US" sz="1200" u="sng">
                  <a:solidFill>
                    <a:srgbClr val="004F71"/>
                  </a:solidFill>
                </a:rPr>
                <a:t>Nominal</a:t>
              </a:r>
              <a:r>
                <a:rPr lang="en-US" sz="1200">
                  <a:solidFill>
                    <a:srgbClr val="004F71"/>
                  </a:solidFill>
                </a:rPr>
                <a:t> Total Returns</a:t>
              </a:r>
            </a:p>
          </p:txBody>
        </p:sp>
        <p:graphicFrame>
          <p:nvGraphicFramePr>
            <p:cNvPr id="5148" name="Chart 9"/>
            <p:cNvGraphicFramePr>
              <a:graphicFrameLocks/>
            </p:cNvGraphicFramePr>
            <p:nvPr/>
          </p:nvGraphicFramePr>
          <p:xfrm>
            <a:off x="4013232" y="3677474"/>
            <a:ext cx="2481135" cy="2378456"/>
          </p:xfrm>
          <a:graphic>
            <a:graphicData uri="http://schemas.openxmlformats.org/presentationml/2006/ole">
              <p:oleObj spid="_x0000_s5148" r:id="rId5" imgW="2481287" imgH="2377646" progId="Excel.Chart.8">
                <p:embed/>
              </p:oleObj>
            </a:graphicData>
          </a:graphic>
        </p:graphicFrame>
        <p:sp>
          <p:nvSpPr>
            <p:cNvPr id="5149" name="TextBox 24"/>
            <p:cNvSpPr txBox="1">
              <a:spLocks noChangeArrowheads="1"/>
            </p:cNvSpPr>
            <p:nvPr/>
          </p:nvSpPr>
          <p:spPr bwMode="auto">
            <a:xfrm>
              <a:off x="5309396" y="3914001"/>
              <a:ext cx="729687" cy="276999"/>
            </a:xfrm>
            <a:prstGeom prst="rect">
              <a:avLst/>
            </a:prstGeom>
            <a:noFill/>
            <a:ln w="9525">
              <a:noFill/>
              <a:miter lim="800000"/>
              <a:headEnd/>
              <a:tailEnd/>
            </a:ln>
          </p:spPr>
          <p:txBody>
            <a:bodyPr wrap="none">
              <a:spAutoFit/>
            </a:bodyPr>
            <a:lstStyle/>
            <a:p>
              <a:pPr algn="ctr"/>
              <a:r>
                <a:rPr lang="en-US" sz="1200"/>
                <a:t>Equities</a:t>
              </a:r>
            </a:p>
          </p:txBody>
        </p:sp>
        <p:sp>
          <p:nvSpPr>
            <p:cNvPr id="5150" name="TextBox 25"/>
            <p:cNvSpPr txBox="1">
              <a:spLocks noChangeArrowheads="1"/>
            </p:cNvSpPr>
            <p:nvPr/>
          </p:nvSpPr>
          <p:spPr bwMode="auto">
            <a:xfrm>
              <a:off x="4606743" y="4194594"/>
              <a:ext cx="465191" cy="276999"/>
            </a:xfrm>
            <a:prstGeom prst="rect">
              <a:avLst/>
            </a:prstGeom>
            <a:noFill/>
            <a:ln w="9525">
              <a:noFill/>
              <a:miter lim="800000"/>
              <a:headEnd/>
              <a:tailEnd/>
            </a:ln>
          </p:spPr>
          <p:txBody>
            <a:bodyPr wrap="none">
              <a:spAutoFit/>
            </a:bodyPr>
            <a:lstStyle/>
            <a:p>
              <a:pPr algn="ctr"/>
              <a:r>
                <a:rPr lang="en-US" sz="1200"/>
                <a:t>Bills</a:t>
              </a:r>
            </a:p>
          </p:txBody>
        </p:sp>
        <p:sp>
          <p:nvSpPr>
            <p:cNvPr id="5151" name="Rectangle 8"/>
            <p:cNvSpPr>
              <a:spLocks noChangeArrowheads="1"/>
            </p:cNvSpPr>
            <p:nvPr/>
          </p:nvSpPr>
          <p:spPr bwMode="auto">
            <a:xfrm>
              <a:off x="4532913" y="3945964"/>
              <a:ext cx="591829" cy="261610"/>
            </a:xfrm>
            <a:prstGeom prst="rect">
              <a:avLst/>
            </a:prstGeom>
            <a:noFill/>
            <a:ln w="9525">
              <a:noFill/>
              <a:miter lim="800000"/>
              <a:headEnd/>
              <a:tailEnd/>
            </a:ln>
          </p:spPr>
          <p:txBody>
            <a:bodyPr wrap="none">
              <a:spAutoFit/>
            </a:bodyPr>
            <a:lstStyle/>
            <a:p>
              <a:pPr algn="ctr"/>
              <a:r>
                <a:rPr lang="en-US" sz="1100"/>
                <a:t>(1950)</a:t>
              </a:r>
            </a:p>
          </p:txBody>
        </p:sp>
        <p:sp>
          <p:nvSpPr>
            <p:cNvPr id="5152" name="Rectangle 12"/>
            <p:cNvSpPr>
              <a:spLocks noChangeArrowheads="1"/>
            </p:cNvSpPr>
            <p:nvPr/>
          </p:nvSpPr>
          <p:spPr bwMode="auto">
            <a:xfrm>
              <a:off x="5210445" y="5486400"/>
              <a:ext cx="984565" cy="261610"/>
            </a:xfrm>
            <a:prstGeom prst="rect">
              <a:avLst/>
            </a:prstGeom>
            <a:noFill/>
            <a:ln w="9525">
              <a:noFill/>
              <a:miter lim="800000"/>
              <a:headEnd/>
              <a:tailEnd/>
            </a:ln>
          </p:spPr>
          <p:txBody>
            <a:bodyPr wrap="none">
              <a:spAutoFit/>
            </a:bodyPr>
            <a:lstStyle/>
            <a:p>
              <a:pPr algn="ctr"/>
              <a:r>
                <a:rPr lang="en-US" sz="1100"/>
                <a:t>(1970–1974)</a:t>
              </a:r>
            </a:p>
          </p:txBody>
        </p:sp>
      </p:grpSp>
      <p:grpSp>
        <p:nvGrpSpPr>
          <p:cNvPr id="17" name="Group 16"/>
          <p:cNvGrpSpPr>
            <a:grpSpLocks/>
          </p:cNvGrpSpPr>
          <p:nvPr/>
        </p:nvGrpSpPr>
        <p:grpSpPr bwMode="auto">
          <a:xfrm>
            <a:off x="6918325" y="2667000"/>
            <a:ext cx="2919413" cy="3419475"/>
            <a:chOff x="6918325" y="2667000"/>
            <a:chExt cx="2919413" cy="3419635"/>
          </a:xfrm>
        </p:grpSpPr>
        <p:grpSp>
          <p:nvGrpSpPr>
            <p:cNvPr id="5140" name="Group 11"/>
            <p:cNvGrpSpPr>
              <a:grpSpLocks/>
            </p:cNvGrpSpPr>
            <p:nvPr/>
          </p:nvGrpSpPr>
          <p:grpSpPr bwMode="auto">
            <a:xfrm>
              <a:off x="6918325" y="2667000"/>
              <a:ext cx="2919413" cy="3333146"/>
              <a:chOff x="6918325" y="2667000"/>
              <a:chExt cx="2919413" cy="3333146"/>
            </a:xfrm>
          </p:grpSpPr>
          <p:sp>
            <p:nvSpPr>
              <p:cNvPr id="5143" name="TextBox 16"/>
              <p:cNvSpPr txBox="1">
                <a:spLocks noChangeArrowheads="1"/>
              </p:cNvSpPr>
              <p:nvPr/>
            </p:nvSpPr>
            <p:spPr bwMode="auto">
              <a:xfrm>
                <a:off x="6918325" y="2667000"/>
                <a:ext cx="2919413" cy="461668"/>
              </a:xfrm>
              <a:prstGeom prst="rect">
                <a:avLst/>
              </a:prstGeom>
              <a:noFill/>
              <a:ln w="9525">
                <a:noFill/>
                <a:miter lim="800000"/>
                <a:headEnd/>
                <a:tailEnd/>
              </a:ln>
            </p:spPr>
            <p:txBody>
              <a:bodyPr>
                <a:spAutoFit/>
              </a:bodyPr>
              <a:lstStyle/>
              <a:p>
                <a:pPr algn="ctr"/>
                <a:r>
                  <a:rPr lang="en-US" sz="1200">
                    <a:solidFill>
                      <a:srgbClr val="004F71"/>
                    </a:solidFill>
                  </a:rPr>
                  <a:t>Worst-Performing Periods</a:t>
                </a:r>
              </a:p>
              <a:p>
                <a:pPr algn="ctr"/>
                <a:r>
                  <a:rPr lang="en-US" sz="1200" u="sng">
                    <a:solidFill>
                      <a:srgbClr val="004F71"/>
                    </a:solidFill>
                  </a:rPr>
                  <a:t>Real</a:t>
                </a:r>
                <a:r>
                  <a:rPr lang="en-US" sz="1200">
                    <a:solidFill>
                      <a:srgbClr val="004F71"/>
                    </a:solidFill>
                  </a:rPr>
                  <a:t> Total Returns</a:t>
                </a:r>
              </a:p>
            </p:txBody>
          </p:sp>
          <p:graphicFrame>
            <p:nvGraphicFramePr>
              <p:cNvPr id="5144" name="Chart 10"/>
              <p:cNvGraphicFramePr>
                <a:graphicFrameLocks/>
              </p:cNvGraphicFramePr>
              <p:nvPr/>
            </p:nvGraphicFramePr>
            <p:xfrm>
              <a:off x="7222776" y="3672490"/>
              <a:ext cx="2479992" cy="2378456"/>
            </p:xfrm>
            <a:graphic>
              <a:graphicData uri="http://schemas.openxmlformats.org/presentationml/2006/ole">
                <p:oleObj spid="_x0000_s5144" r:id="rId6" imgW="2481287" imgH="2383743" progId="Excel.Chart.8">
                  <p:embed/>
                </p:oleObj>
              </a:graphicData>
            </a:graphic>
          </p:graphicFrame>
          <p:sp>
            <p:nvSpPr>
              <p:cNvPr id="5145" name="TextBox 22"/>
              <p:cNvSpPr txBox="1">
                <a:spLocks noChangeArrowheads="1"/>
              </p:cNvSpPr>
              <p:nvPr/>
            </p:nvSpPr>
            <p:spPr bwMode="auto">
              <a:xfrm>
                <a:off x="8509439" y="3903629"/>
                <a:ext cx="729687" cy="276999"/>
              </a:xfrm>
              <a:prstGeom prst="rect">
                <a:avLst/>
              </a:prstGeom>
              <a:noFill/>
              <a:ln w="9525">
                <a:noFill/>
                <a:miter lim="800000"/>
                <a:headEnd/>
                <a:tailEnd/>
              </a:ln>
            </p:spPr>
            <p:txBody>
              <a:bodyPr wrap="none">
                <a:spAutoFit/>
              </a:bodyPr>
              <a:lstStyle/>
              <a:p>
                <a:pPr algn="ctr"/>
                <a:r>
                  <a:rPr lang="en-US" sz="1200"/>
                  <a:t>Equities</a:t>
                </a:r>
              </a:p>
            </p:txBody>
          </p:sp>
          <p:sp>
            <p:nvSpPr>
              <p:cNvPr id="5146" name="TextBox 23"/>
              <p:cNvSpPr txBox="1">
                <a:spLocks noChangeArrowheads="1"/>
              </p:cNvSpPr>
              <p:nvPr/>
            </p:nvSpPr>
            <p:spPr bwMode="auto">
              <a:xfrm>
                <a:off x="7798763" y="3903629"/>
                <a:ext cx="465192" cy="276999"/>
              </a:xfrm>
              <a:prstGeom prst="rect">
                <a:avLst/>
              </a:prstGeom>
              <a:noFill/>
              <a:ln w="9525">
                <a:noFill/>
                <a:miter lim="800000"/>
                <a:headEnd/>
                <a:tailEnd/>
              </a:ln>
            </p:spPr>
            <p:txBody>
              <a:bodyPr wrap="none">
                <a:spAutoFit/>
              </a:bodyPr>
              <a:lstStyle/>
              <a:p>
                <a:pPr algn="ctr"/>
                <a:r>
                  <a:rPr lang="en-US" sz="1200"/>
                  <a:t>Bills</a:t>
                </a:r>
              </a:p>
            </p:txBody>
          </p:sp>
        </p:grpSp>
        <p:sp>
          <p:nvSpPr>
            <p:cNvPr id="5141" name="Rectangle 13"/>
            <p:cNvSpPr>
              <a:spLocks noChangeArrowheads="1"/>
            </p:cNvSpPr>
            <p:nvPr/>
          </p:nvSpPr>
          <p:spPr bwMode="auto">
            <a:xfrm>
              <a:off x="7549834" y="5704978"/>
              <a:ext cx="984565" cy="261610"/>
            </a:xfrm>
            <a:prstGeom prst="rect">
              <a:avLst/>
            </a:prstGeom>
            <a:noFill/>
            <a:ln w="9525">
              <a:noFill/>
              <a:miter lim="800000"/>
              <a:headEnd/>
              <a:tailEnd/>
            </a:ln>
          </p:spPr>
          <p:txBody>
            <a:bodyPr wrap="none">
              <a:spAutoFit/>
            </a:bodyPr>
            <a:lstStyle/>
            <a:p>
              <a:pPr algn="ctr"/>
              <a:r>
                <a:rPr lang="en-US" sz="1100"/>
                <a:t>(1937–1977)</a:t>
              </a:r>
            </a:p>
          </p:txBody>
        </p:sp>
        <p:sp>
          <p:nvSpPr>
            <p:cNvPr id="5142" name="Rectangle 14"/>
            <p:cNvSpPr>
              <a:spLocks noChangeArrowheads="1"/>
            </p:cNvSpPr>
            <p:nvPr/>
          </p:nvSpPr>
          <p:spPr bwMode="auto">
            <a:xfrm>
              <a:off x="8382000" y="5825025"/>
              <a:ext cx="984565" cy="261610"/>
            </a:xfrm>
            <a:prstGeom prst="rect">
              <a:avLst/>
            </a:prstGeom>
            <a:noFill/>
            <a:ln w="9525">
              <a:noFill/>
              <a:miter lim="800000"/>
              <a:headEnd/>
              <a:tailEnd/>
            </a:ln>
          </p:spPr>
          <p:txBody>
            <a:bodyPr wrap="none">
              <a:spAutoFit/>
            </a:bodyPr>
            <a:lstStyle/>
            <a:p>
              <a:pPr algn="ctr"/>
              <a:r>
                <a:rPr lang="en-US" sz="1100"/>
                <a:t>(1970–1974)</a:t>
              </a:r>
            </a:p>
          </p:txBody>
        </p:sp>
      </p:grpSp>
      <p:sp>
        <p:nvSpPr>
          <p:cNvPr id="5139" name="Rectangle 29"/>
          <p:cNvSpPr>
            <a:spLocks noChangeArrowheads="1"/>
          </p:cNvSpPr>
          <p:nvPr/>
        </p:nvSpPr>
        <p:spPr bwMode="auto">
          <a:xfrm>
            <a:off x="457200" y="7102475"/>
            <a:ext cx="5715000" cy="584200"/>
          </a:xfrm>
          <a:prstGeom prst="rect">
            <a:avLst/>
          </a:prstGeom>
          <a:noFill/>
          <a:ln w="9525">
            <a:noFill/>
            <a:miter lim="800000"/>
            <a:headEnd/>
            <a:tailEnd/>
          </a:ln>
        </p:spPr>
        <p:txBody>
          <a:bodyPr>
            <a:spAutoFit/>
          </a:bodyPr>
          <a:lstStyle/>
          <a:p>
            <a:r>
              <a:rPr lang="en-US" sz="800"/>
              <a:t>Dimson Marsh Staunton (DMS) Global Returns Database. </a:t>
            </a:r>
            <a:br>
              <a:rPr lang="en-US" sz="800"/>
            </a:br>
            <a:r>
              <a:rPr lang="en-US" sz="800"/>
              <a:t>In Australian dollars. Indices are not available for direct investment. Their performance does not reflect the expenses associated with the management of an actual portfolio. Past performance is not a guarantee of future results. Values change frequently and past performance may not be repeated. There is always the risk that an investor may lose money.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7" grpId="0"/>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8"/>
          <p:cNvSpPr>
            <a:spLocks noGrp="1"/>
          </p:cNvSpPr>
          <p:nvPr>
            <p:ph type="title"/>
          </p:nvPr>
        </p:nvSpPr>
        <p:spPr>
          <a:xfrm>
            <a:off x="427038" y="935038"/>
            <a:ext cx="7726362" cy="741362"/>
          </a:xfrm>
        </p:spPr>
        <p:txBody>
          <a:bodyPr tIns="0" anchor="t"/>
          <a:lstStyle/>
          <a:p>
            <a:pPr algn="l" eaLnBrk="1" hangingPunct="1">
              <a:defRPr/>
            </a:pPr>
            <a:r>
              <a:rPr lang="en-US" sz="2800" spc="-100" dirty="0" smtClean="0">
                <a:ea typeface="+mn-ea"/>
              </a:rPr>
              <a:t>Understanding the Tradeoffs</a:t>
            </a:r>
            <a:r>
              <a:rPr lang="en-US" dirty="0" smtClean="0">
                <a:latin typeface="Cambria" pitchFamily="18" charset="0"/>
              </a:rPr>
              <a:t/>
            </a:r>
            <a:br>
              <a:rPr lang="en-US" dirty="0" smtClean="0">
                <a:latin typeface="Cambria" pitchFamily="18" charset="0"/>
              </a:rPr>
            </a:br>
            <a:r>
              <a:rPr lang="en-US" sz="1800" dirty="0" smtClean="0">
                <a:latin typeface="Arial" pitchFamily="34" charset="0"/>
                <a:cs typeface="Arial" pitchFamily="34" charset="0"/>
              </a:rPr>
              <a:t>US</a:t>
            </a:r>
            <a:br>
              <a:rPr lang="en-US" sz="1800" dirty="0" smtClean="0">
                <a:latin typeface="Arial" pitchFamily="34" charset="0"/>
                <a:cs typeface="Arial" pitchFamily="34" charset="0"/>
              </a:rPr>
            </a:br>
            <a:r>
              <a:rPr lang="en-US" sz="1200" dirty="0" smtClean="0">
                <a:latin typeface="Arial" pitchFamily="34" charset="0"/>
                <a:cs typeface="Arial" pitchFamily="34" charset="0"/>
              </a:rPr>
              <a:t>1900–2010</a:t>
            </a:r>
            <a:endParaRPr lang="en-US" sz="1050" dirty="0" smtClean="0">
              <a:latin typeface="Arial" pitchFamily="34" charset="0"/>
              <a:cs typeface="Arial" pitchFamily="34" charset="0"/>
            </a:endParaRPr>
          </a:p>
        </p:txBody>
      </p:sp>
      <p:grpSp>
        <p:nvGrpSpPr>
          <p:cNvPr id="10" name="Group 9"/>
          <p:cNvGrpSpPr>
            <a:grpSpLocks/>
          </p:cNvGrpSpPr>
          <p:nvPr/>
        </p:nvGrpSpPr>
        <p:grpSpPr bwMode="auto">
          <a:xfrm>
            <a:off x="381000" y="2747963"/>
            <a:ext cx="3233738" cy="3257550"/>
            <a:chOff x="381000" y="2747963"/>
            <a:chExt cx="3232956" cy="3258320"/>
          </a:xfrm>
        </p:grpSpPr>
        <p:sp>
          <p:nvSpPr>
            <p:cNvPr id="6178" name="TextBox 6"/>
            <p:cNvSpPr txBox="1">
              <a:spLocks noChangeArrowheads="1"/>
            </p:cNvSpPr>
            <p:nvPr/>
          </p:nvSpPr>
          <p:spPr bwMode="auto">
            <a:xfrm>
              <a:off x="533372" y="2747963"/>
              <a:ext cx="2925820" cy="276991"/>
            </a:xfrm>
            <a:prstGeom prst="rect">
              <a:avLst/>
            </a:prstGeom>
            <a:noFill/>
            <a:ln w="9525">
              <a:noFill/>
              <a:miter lim="800000"/>
              <a:headEnd/>
              <a:tailEnd/>
            </a:ln>
          </p:spPr>
          <p:txBody>
            <a:bodyPr>
              <a:spAutoFit/>
            </a:bodyPr>
            <a:lstStyle/>
            <a:p>
              <a:pPr algn="ctr"/>
              <a:r>
                <a:rPr lang="en-US" sz="1200" u="sng">
                  <a:solidFill>
                    <a:srgbClr val="004F71"/>
                  </a:solidFill>
                </a:rPr>
                <a:t>Nominal</a:t>
              </a:r>
              <a:r>
                <a:rPr lang="en-US" sz="1200">
                  <a:solidFill>
                    <a:srgbClr val="004F71"/>
                  </a:solidFill>
                </a:rPr>
                <a:t> Annualized Returns</a:t>
              </a:r>
            </a:p>
          </p:txBody>
        </p:sp>
        <p:graphicFrame>
          <p:nvGraphicFramePr>
            <p:cNvPr id="6179" name="Chart 3"/>
            <p:cNvGraphicFramePr>
              <a:graphicFrameLocks/>
            </p:cNvGraphicFramePr>
            <p:nvPr/>
          </p:nvGraphicFramePr>
          <p:xfrm>
            <a:off x="330200" y="3678627"/>
            <a:ext cx="3334556" cy="2378456"/>
          </p:xfrm>
          <a:graphic>
            <a:graphicData uri="http://schemas.openxmlformats.org/presentationml/2006/ole">
              <p:oleObj spid="_x0000_s6179" r:id="rId4" imgW="3334801" imgH="2383743" progId="Excel.Chart.8">
                <p:embed/>
              </p:oleObj>
            </a:graphicData>
          </a:graphic>
        </p:graphicFrame>
        <p:sp>
          <p:nvSpPr>
            <p:cNvPr id="6180" name="TextBox 11"/>
            <p:cNvSpPr txBox="1">
              <a:spLocks noChangeArrowheads="1"/>
            </p:cNvSpPr>
            <p:nvPr/>
          </p:nvSpPr>
          <p:spPr bwMode="auto">
            <a:xfrm>
              <a:off x="769686" y="4218375"/>
              <a:ext cx="721685" cy="276991"/>
            </a:xfrm>
            <a:prstGeom prst="rect">
              <a:avLst/>
            </a:prstGeom>
            <a:noFill/>
            <a:ln w="9525">
              <a:noFill/>
              <a:miter lim="800000"/>
              <a:headEnd/>
              <a:tailEnd/>
            </a:ln>
          </p:spPr>
          <p:txBody>
            <a:bodyPr wrap="none">
              <a:spAutoFit/>
            </a:bodyPr>
            <a:lstStyle/>
            <a:p>
              <a:r>
                <a:rPr lang="en-US" sz="1200"/>
                <a:t>Inflation</a:t>
              </a:r>
            </a:p>
          </p:txBody>
        </p:sp>
        <p:sp>
          <p:nvSpPr>
            <p:cNvPr id="6181" name="TextBox 18"/>
            <p:cNvSpPr txBox="1">
              <a:spLocks noChangeArrowheads="1"/>
            </p:cNvSpPr>
            <p:nvPr/>
          </p:nvSpPr>
          <p:spPr bwMode="auto">
            <a:xfrm>
              <a:off x="1721645" y="4213613"/>
              <a:ext cx="574865" cy="276991"/>
            </a:xfrm>
            <a:prstGeom prst="rect">
              <a:avLst/>
            </a:prstGeom>
            <a:noFill/>
            <a:ln w="9525">
              <a:noFill/>
              <a:miter lim="800000"/>
              <a:headEnd/>
              <a:tailEnd/>
            </a:ln>
          </p:spPr>
          <p:txBody>
            <a:bodyPr>
              <a:spAutoFit/>
            </a:bodyPr>
            <a:lstStyle/>
            <a:p>
              <a:r>
                <a:rPr lang="en-US" sz="1200"/>
                <a:t>Bills</a:t>
              </a:r>
            </a:p>
          </p:txBody>
        </p:sp>
        <p:sp>
          <p:nvSpPr>
            <p:cNvPr id="6182" name="TextBox 19"/>
            <p:cNvSpPr txBox="1">
              <a:spLocks noChangeArrowheads="1"/>
            </p:cNvSpPr>
            <p:nvPr/>
          </p:nvSpPr>
          <p:spPr bwMode="auto">
            <a:xfrm>
              <a:off x="2483839" y="4213285"/>
              <a:ext cx="729701" cy="276991"/>
            </a:xfrm>
            <a:prstGeom prst="rect">
              <a:avLst/>
            </a:prstGeom>
            <a:noFill/>
            <a:ln w="9525">
              <a:noFill/>
              <a:miter lim="800000"/>
              <a:headEnd/>
              <a:tailEnd/>
            </a:ln>
          </p:spPr>
          <p:txBody>
            <a:bodyPr wrap="none">
              <a:spAutoFit/>
            </a:bodyPr>
            <a:lstStyle/>
            <a:p>
              <a:r>
                <a:rPr lang="en-US" sz="1200"/>
                <a:t>Equities</a:t>
              </a:r>
            </a:p>
          </p:txBody>
        </p:sp>
      </p:grpSp>
      <p:sp>
        <p:nvSpPr>
          <p:cNvPr id="4" name="Rectangle 3"/>
          <p:cNvSpPr>
            <a:spLocks noChangeArrowheads="1"/>
          </p:cNvSpPr>
          <p:nvPr/>
        </p:nvSpPr>
        <p:spPr bwMode="auto">
          <a:xfrm>
            <a:off x="7419975" y="2286000"/>
            <a:ext cx="2028825" cy="338138"/>
          </a:xfrm>
          <a:prstGeom prst="rect">
            <a:avLst/>
          </a:prstGeom>
          <a:noFill/>
          <a:ln w="9525">
            <a:noFill/>
            <a:miter lim="800000"/>
            <a:headEnd/>
            <a:tailEnd/>
          </a:ln>
        </p:spPr>
        <p:txBody>
          <a:bodyPr>
            <a:spAutoFit/>
          </a:bodyPr>
          <a:lstStyle/>
          <a:p>
            <a:pPr defTabSz="1044575"/>
            <a:r>
              <a:rPr lang="en-US" sz="1600"/>
              <a:t>Risk-Free or Risky?</a:t>
            </a:r>
          </a:p>
        </p:txBody>
      </p:sp>
      <p:graphicFrame>
        <p:nvGraphicFramePr>
          <p:cNvPr id="26" name="Table 25"/>
          <p:cNvGraphicFramePr>
            <a:graphicFrameLocks noGrp="1"/>
          </p:cNvGraphicFramePr>
          <p:nvPr/>
        </p:nvGraphicFramePr>
        <p:xfrm>
          <a:off x="6400800" y="6172200"/>
          <a:ext cx="2895601" cy="981075"/>
        </p:xfrm>
        <a:graphic>
          <a:graphicData uri="http://schemas.openxmlformats.org/drawingml/2006/table">
            <a:tbl>
              <a:tblPr firstRow="1" bandRow="1">
                <a:tableStyleId>{5C22544A-7EE6-4342-B048-85BDC9FD1C3A}</a:tableStyleId>
              </a:tblPr>
              <a:tblGrid>
                <a:gridCol w="1143000"/>
                <a:gridCol w="985306"/>
                <a:gridCol w="767295"/>
              </a:tblGrid>
              <a:tr h="338206">
                <a:tc>
                  <a:txBody>
                    <a:bodyPr/>
                    <a:lstStyle/>
                    <a:p>
                      <a:pPr algn="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c>
                  <a:txBody>
                    <a:bodyPr/>
                    <a:lstStyle/>
                    <a:p>
                      <a:pPr algn="ctr"/>
                      <a:r>
                        <a:rPr lang="en-US" sz="1200" b="0" dirty="0" smtClean="0">
                          <a:solidFill>
                            <a:schemeClr val="bg1"/>
                          </a:solidFill>
                          <a:latin typeface="Arial" pitchFamily="34" charset="0"/>
                          <a:cs typeface="Arial" pitchFamily="34" charset="0"/>
                        </a:rPr>
                        <a:t>Bills</a:t>
                      </a: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c>
                  <a:txBody>
                    <a:bodyPr/>
                    <a:lstStyle/>
                    <a:p>
                      <a:pPr algn="ctr"/>
                      <a:r>
                        <a:rPr lang="en-US" sz="1200" b="0" dirty="0" smtClean="0">
                          <a:solidFill>
                            <a:schemeClr val="bg1"/>
                          </a:solidFill>
                          <a:latin typeface="Arial" pitchFamily="34" charset="0"/>
                          <a:cs typeface="Arial" pitchFamily="34" charset="0"/>
                        </a:rPr>
                        <a:t>Equities</a:t>
                      </a: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r>
              <a:tr h="338206">
                <a:tc>
                  <a:txBody>
                    <a:bodyPr/>
                    <a:lstStyle/>
                    <a:p>
                      <a:pPr algn="r"/>
                      <a:r>
                        <a:rPr lang="en-US" sz="1200" b="0" dirty="0" smtClean="0">
                          <a:solidFill>
                            <a:schemeClr val="bg1"/>
                          </a:solidFill>
                          <a:latin typeface="Arial" pitchFamily="34" charset="0"/>
                          <a:cs typeface="Arial" pitchFamily="34" charset="0"/>
                        </a:rPr>
                        <a:t>Peak to Trough:</a:t>
                      </a: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c>
                  <a:txBody>
                    <a:bodyPr/>
                    <a:lstStyle/>
                    <a:p>
                      <a:pPr algn="ctr"/>
                      <a:r>
                        <a:rPr lang="en-US" sz="1200" b="1" dirty="0" smtClean="0">
                          <a:solidFill>
                            <a:schemeClr val="bg1"/>
                          </a:solidFill>
                          <a:latin typeface="Arial" pitchFamily="34" charset="0"/>
                          <a:cs typeface="Arial" pitchFamily="34" charset="0"/>
                        </a:rPr>
                        <a:t>19 Years</a:t>
                      </a:r>
                      <a:endParaRPr lang="en-US" sz="1200" b="1"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c>
                  <a:txBody>
                    <a:bodyPr/>
                    <a:lstStyle/>
                    <a:p>
                      <a:pPr algn="ctr"/>
                      <a:r>
                        <a:rPr lang="en-US" sz="1200" b="1" dirty="0" smtClean="0">
                          <a:solidFill>
                            <a:schemeClr val="bg1"/>
                          </a:solidFill>
                          <a:latin typeface="Arial" pitchFamily="34" charset="0"/>
                          <a:cs typeface="Arial" pitchFamily="34" charset="0"/>
                        </a:rPr>
                        <a:t>4 Years</a:t>
                      </a:r>
                      <a:endParaRPr lang="en-US" sz="1200" b="1"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r>
              <a:tr h="304663">
                <a:tc>
                  <a:txBody>
                    <a:bodyPr/>
                    <a:lstStyle/>
                    <a:p>
                      <a:pPr algn="r"/>
                      <a:r>
                        <a:rPr lang="en-US" sz="1200" b="0" dirty="0" smtClean="0">
                          <a:solidFill>
                            <a:schemeClr val="bg1"/>
                          </a:solidFill>
                          <a:latin typeface="Arial" pitchFamily="34" charset="0"/>
                          <a:cs typeface="Arial" pitchFamily="34" charset="0"/>
                        </a:rPr>
                        <a:t>Recovery:</a:t>
                      </a: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595959"/>
                    </a:solidFill>
                  </a:tcPr>
                </a:tc>
                <a:tc>
                  <a:txBody>
                    <a:bodyPr/>
                    <a:lstStyle/>
                    <a:p>
                      <a:pPr algn="ctr"/>
                      <a:r>
                        <a:rPr lang="en-US" sz="1200" b="1" dirty="0" smtClean="0">
                          <a:solidFill>
                            <a:schemeClr val="bg1"/>
                          </a:solidFill>
                          <a:latin typeface="Arial" pitchFamily="34" charset="0"/>
                          <a:cs typeface="Arial" pitchFamily="34" charset="0"/>
                        </a:rPr>
                        <a:t>48 Years</a:t>
                      </a:r>
                      <a:endParaRPr lang="en-US" sz="1200" b="1" dirty="0">
                        <a:solidFill>
                          <a:schemeClr val="bg1"/>
                        </a:solidFill>
                        <a:latin typeface="Arial" pitchFamily="34" charset="0"/>
                        <a:cs typeface="Arial" pitchFamily="34"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595959"/>
                    </a:solidFill>
                  </a:tcPr>
                </a:tc>
                <a:tc>
                  <a:txBody>
                    <a:bodyPr/>
                    <a:lstStyle/>
                    <a:p>
                      <a:pPr algn="ctr"/>
                      <a:r>
                        <a:rPr lang="en-US" sz="1200" b="1" dirty="0" smtClean="0">
                          <a:solidFill>
                            <a:schemeClr val="bg1"/>
                          </a:solidFill>
                          <a:latin typeface="Arial" pitchFamily="34" charset="0"/>
                          <a:cs typeface="Arial" pitchFamily="34" charset="0"/>
                        </a:rPr>
                        <a:t>4 Years</a:t>
                      </a:r>
                      <a:endParaRPr lang="en-US" sz="1200" b="1" dirty="0">
                        <a:solidFill>
                          <a:schemeClr val="bg1"/>
                        </a:solidFill>
                        <a:latin typeface="Arial" pitchFamily="34" charset="0"/>
                        <a:cs typeface="Arial" pitchFamily="34"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595959"/>
                    </a:solidFill>
                  </a:tcPr>
                </a:tc>
              </a:tr>
            </a:tbl>
          </a:graphicData>
        </a:graphic>
      </p:graphicFrame>
      <p:sp>
        <p:nvSpPr>
          <p:cNvPr id="27" name="Rectangle 26"/>
          <p:cNvSpPr>
            <a:spLocks noChangeArrowheads="1"/>
          </p:cNvSpPr>
          <p:nvPr/>
        </p:nvSpPr>
        <p:spPr bwMode="auto">
          <a:xfrm>
            <a:off x="3962400" y="2286000"/>
            <a:ext cx="2493963" cy="338138"/>
          </a:xfrm>
          <a:prstGeom prst="rect">
            <a:avLst/>
          </a:prstGeom>
          <a:noFill/>
          <a:ln w="9525">
            <a:noFill/>
            <a:miter lim="800000"/>
            <a:headEnd/>
            <a:tailEnd/>
          </a:ln>
        </p:spPr>
        <p:txBody>
          <a:bodyPr>
            <a:spAutoFit/>
          </a:bodyPr>
          <a:lstStyle/>
          <a:p>
            <a:pPr algn="ctr" defTabSz="1044575"/>
            <a:r>
              <a:rPr lang="en-US" sz="1600"/>
              <a:t>Preservation of Capital</a:t>
            </a:r>
          </a:p>
        </p:txBody>
      </p:sp>
      <p:sp>
        <p:nvSpPr>
          <p:cNvPr id="28" name="Rectangle 27"/>
          <p:cNvSpPr>
            <a:spLocks noChangeArrowheads="1"/>
          </p:cNvSpPr>
          <p:nvPr/>
        </p:nvSpPr>
        <p:spPr bwMode="auto">
          <a:xfrm>
            <a:off x="533400" y="2039938"/>
            <a:ext cx="2925763" cy="584200"/>
          </a:xfrm>
          <a:prstGeom prst="rect">
            <a:avLst/>
          </a:prstGeom>
          <a:noFill/>
          <a:ln w="9525">
            <a:noFill/>
            <a:miter lim="800000"/>
            <a:headEnd/>
            <a:tailEnd/>
          </a:ln>
        </p:spPr>
        <p:txBody>
          <a:bodyPr>
            <a:spAutoFit/>
          </a:bodyPr>
          <a:lstStyle/>
          <a:p>
            <a:pPr algn="ctr" defTabSz="1044575"/>
            <a:r>
              <a:rPr lang="en-US" sz="1600"/>
              <a:t>Preservation of </a:t>
            </a:r>
          </a:p>
          <a:p>
            <a:pPr algn="ctr" defTabSz="1044575"/>
            <a:r>
              <a:rPr lang="en-US" sz="1600"/>
              <a:t>Purchasing Power</a:t>
            </a:r>
          </a:p>
        </p:txBody>
      </p:sp>
      <p:grpSp>
        <p:nvGrpSpPr>
          <p:cNvPr id="16" name="Group 15"/>
          <p:cNvGrpSpPr>
            <a:grpSpLocks/>
          </p:cNvGrpSpPr>
          <p:nvPr/>
        </p:nvGrpSpPr>
        <p:grpSpPr bwMode="auto">
          <a:xfrm>
            <a:off x="3779838" y="2667000"/>
            <a:ext cx="2925762" cy="3484563"/>
            <a:chOff x="3779838" y="2667000"/>
            <a:chExt cx="2925762" cy="3484180"/>
          </a:xfrm>
        </p:grpSpPr>
        <p:grpSp>
          <p:nvGrpSpPr>
            <p:cNvPr id="6171" name="Group 10"/>
            <p:cNvGrpSpPr>
              <a:grpSpLocks/>
            </p:cNvGrpSpPr>
            <p:nvPr/>
          </p:nvGrpSpPr>
          <p:grpSpPr bwMode="auto">
            <a:xfrm>
              <a:off x="3779838" y="2667000"/>
              <a:ext cx="2925762" cy="3338130"/>
              <a:chOff x="3779838" y="2667000"/>
              <a:chExt cx="2925762" cy="3338130"/>
            </a:xfrm>
          </p:grpSpPr>
          <p:sp>
            <p:nvSpPr>
              <p:cNvPr id="6174" name="TextBox 15"/>
              <p:cNvSpPr txBox="1">
                <a:spLocks noChangeArrowheads="1"/>
              </p:cNvSpPr>
              <p:nvPr/>
            </p:nvSpPr>
            <p:spPr bwMode="auto">
              <a:xfrm>
                <a:off x="3779838" y="2667000"/>
                <a:ext cx="2925762" cy="461737"/>
              </a:xfrm>
              <a:prstGeom prst="rect">
                <a:avLst/>
              </a:prstGeom>
              <a:noFill/>
              <a:ln w="9525">
                <a:noFill/>
                <a:miter lim="800000"/>
                <a:headEnd/>
                <a:tailEnd/>
              </a:ln>
            </p:spPr>
            <p:txBody>
              <a:bodyPr>
                <a:spAutoFit/>
              </a:bodyPr>
              <a:lstStyle/>
              <a:p>
                <a:pPr algn="ctr"/>
                <a:r>
                  <a:rPr lang="en-US" sz="1200">
                    <a:solidFill>
                      <a:srgbClr val="004F71"/>
                    </a:solidFill>
                  </a:rPr>
                  <a:t>Worst-Performing Periods</a:t>
                </a:r>
              </a:p>
              <a:p>
                <a:pPr algn="ctr"/>
                <a:r>
                  <a:rPr lang="en-US" sz="1200" u="sng">
                    <a:solidFill>
                      <a:srgbClr val="004F71"/>
                    </a:solidFill>
                  </a:rPr>
                  <a:t>Nominal</a:t>
                </a:r>
                <a:r>
                  <a:rPr lang="en-US" sz="1200">
                    <a:solidFill>
                      <a:srgbClr val="004F71"/>
                    </a:solidFill>
                  </a:rPr>
                  <a:t> Total Returns</a:t>
                </a:r>
              </a:p>
            </p:txBody>
          </p:sp>
          <p:graphicFrame>
            <p:nvGraphicFramePr>
              <p:cNvPr id="6175" name="Chart 9"/>
              <p:cNvGraphicFramePr>
                <a:graphicFrameLocks/>
              </p:cNvGraphicFramePr>
              <p:nvPr/>
            </p:nvGraphicFramePr>
            <p:xfrm>
              <a:off x="4013232" y="3677474"/>
              <a:ext cx="2481135" cy="2378456"/>
            </p:xfrm>
            <a:graphic>
              <a:graphicData uri="http://schemas.openxmlformats.org/presentationml/2006/ole">
                <p:oleObj spid="_x0000_s6175" r:id="rId5" imgW="2481287" imgH="2377646" progId="Excel.Chart.8">
                  <p:embed/>
                </p:oleObj>
              </a:graphicData>
            </a:graphic>
          </p:graphicFrame>
          <p:sp>
            <p:nvSpPr>
              <p:cNvPr id="6176" name="TextBox 24"/>
              <p:cNvSpPr txBox="1">
                <a:spLocks noChangeArrowheads="1"/>
              </p:cNvSpPr>
              <p:nvPr/>
            </p:nvSpPr>
            <p:spPr bwMode="auto">
              <a:xfrm>
                <a:off x="5309396" y="3914001"/>
                <a:ext cx="729687" cy="276999"/>
              </a:xfrm>
              <a:prstGeom prst="rect">
                <a:avLst/>
              </a:prstGeom>
              <a:noFill/>
              <a:ln w="9525">
                <a:noFill/>
                <a:miter lim="800000"/>
                <a:headEnd/>
                <a:tailEnd/>
              </a:ln>
            </p:spPr>
            <p:txBody>
              <a:bodyPr wrap="none">
                <a:spAutoFit/>
              </a:bodyPr>
              <a:lstStyle/>
              <a:p>
                <a:pPr algn="ctr"/>
                <a:r>
                  <a:rPr lang="en-US" sz="1200"/>
                  <a:t>Equities</a:t>
                </a:r>
              </a:p>
            </p:txBody>
          </p:sp>
          <p:sp>
            <p:nvSpPr>
              <p:cNvPr id="6177" name="TextBox 25"/>
              <p:cNvSpPr txBox="1">
                <a:spLocks noChangeArrowheads="1"/>
              </p:cNvSpPr>
              <p:nvPr/>
            </p:nvSpPr>
            <p:spPr bwMode="auto">
              <a:xfrm>
                <a:off x="4564703" y="3914001"/>
                <a:ext cx="465191" cy="276999"/>
              </a:xfrm>
              <a:prstGeom prst="rect">
                <a:avLst/>
              </a:prstGeom>
              <a:noFill/>
              <a:ln w="9525">
                <a:noFill/>
                <a:miter lim="800000"/>
                <a:headEnd/>
                <a:tailEnd/>
              </a:ln>
            </p:spPr>
            <p:txBody>
              <a:bodyPr wrap="none">
                <a:spAutoFit/>
              </a:bodyPr>
              <a:lstStyle/>
              <a:p>
                <a:pPr algn="ctr"/>
                <a:r>
                  <a:rPr lang="en-US" sz="1200"/>
                  <a:t>Bills</a:t>
                </a:r>
              </a:p>
            </p:txBody>
          </p:sp>
        </p:grpSp>
        <p:sp>
          <p:nvSpPr>
            <p:cNvPr id="6172" name="Rectangle 8"/>
            <p:cNvSpPr>
              <a:spLocks noChangeArrowheads="1"/>
            </p:cNvSpPr>
            <p:nvPr/>
          </p:nvSpPr>
          <p:spPr bwMode="auto">
            <a:xfrm>
              <a:off x="4495800" y="4231309"/>
              <a:ext cx="630301" cy="430887"/>
            </a:xfrm>
            <a:prstGeom prst="rect">
              <a:avLst/>
            </a:prstGeom>
            <a:solidFill>
              <a:schemeClr val="bg1"/>
            </a:solidFill>
            <a:ln w="9525">
              <a:noFill/>
              <a:miter lim="800000"/>
              <a:headEnd/>
              <a:tailEnd/>
            </a:ln>
          </p:spPr>
          <p:txBody>
            <a:bodyPr wrap="none">
              <a:spAutoFit/>
            </a:bodyPr>
            <a:lstStyle/>
            <a:p>
              <a:pPr algn="ctr"/>
              <a:r>
                <a:rPr lang="en-US" sz="1100"/>
                <a:t>-0.02%</a:t>
              </a:r>
            </a:p>
            <a:p>
              <a:pPr algn="ctr"/>
              <a:r>
                <a:rPr lang="en-US" sz="1100"/>
                <a:t>(1938)</a:t>
              </a:r>
            </a:p>
          </p:txBody>
        </p:sp>
        <p:sp>
          <p:nvSpPr>
            <p:cNvPr id="6173" name="Rectangle 12"/>
            <p:cNvSpPr>
              <a:spLocks noChangeArrowheads="1"/>
            </p:cNvSpPr>
            <p:nvPr/>
          </p:nvSpPr>
          <p:spPr bwMode="auto">
            <a:xfrm>
              <a:off x="5209381" y="5889570"/>
              <a:ext cx="984565" cy="261610"/>
            </a:xfrm>
            <a:prstGeom prst="rect">
              <a:avLst/>
            </a:prstGeom>
            <a:noFill/>
            <a:ln w="9525">
              <a:noFill/>
              <a:miter lim="800000"/>
              <a:headEnd/>
              <a:tailEnd/>
            </a:ln>
          </p:spPr>
          <p:txBody>
            <a:bodyPr wrap="none">
              <a:spAutoFit/>
            </a:bodyPr>
            <a:lstStyle/>
            <a:p>
              <a:pPr algn="ctr"/>
              <a:r>
                <a:rPr lang="en-US" sz="1100"/>
                <a:t>(1929–1932)</a:t>
              </a:r>
            </a:p>
          </p:txBody>
        </p:sp>
      </p:grpSp>
      <p:grpSp>
        <p:nvGrpSpPr>
          <p:cNvPr id="17" name="Group 16"/>
          <p:cNvGrpSpPr>
            <a:grpSpLocks/>
          </p:cNvGrpSpPr>
          <p:nvPr/>
        </p:nvGrpSpPr>
        <p:grpSpPr bwMode="auto">
          <a:xfrm>
            <a:off x="6918325" y="2667000"/>
            <a:ext cx="2919413" cy="3333750"/>
            <a:chOff x="6918325" y="2667000"/>
            <a:chExt cx="2919413" cy="3333146"/>
          </a:xfrm>
        </p:grpSpPr>
        <p:grpSp>
          <p:nvGrpSpPr>
            <p:cNvPr id="6164" name="Group 11"/>
            <p:cNvGrpSpPr>
              <a:grpSpLocks/>
            </p:cNvGrpSpPr>
            <p:nvPr/>
          </p:nvGrpSpPr>
          <p:grpSpPr bwMode="auto">
            <a:xfrm>
              <a:off x="6918325" y="2667000"/>
              <a:ext cx="2919413" cy="3333146"/>
              <a:chOff x="6918325" y="2667000"/>
              <a:chExt cx="2919413" cy="3333146"/>
            </a:xfrm>
          </p:grpSpPr>
          <p:sp>
            <p:nvSpPr>
              <p:cNvPr id="6167" name="TextBox 16"/>
              <p:cNvSpPr txBox="1">
                <a:spLocks noChangeArrowheads="1"/>
              </p:cNvSpPr>
              <p:nvPr/>
            </p:nvSpPr>
            <p:spPr bwMode="auto">
              <a:xfrm>
                <a:off x="6918325" y="2667000"/>
                <a:ext cx="2919413" cy="461668"/>
              </a:xfrm>
              <a:prstGeom prst="rect">
                <a:avLst/>
              </a:prstGeom>
              <a:noFill/>
              <a:ln w="9525">
                <a:noFill/>
                <a:miter lim="800000"/>
                <a:headEnd/>
                <a:tailEnd/>
              </a:ln>
            </p:spPr>
            <p:txBody>
              <a:bodyPr>
                <a:spAutoFit/>
              </a:bodyPr>
              <a:lstStyle/>
              <a:p>
                <a:pPr algn="ctr"/>
                <a:r>
                  <a:rPr lang="en-US" sz="1200">
                    <a:solidFill>
                      <a:srgbClr val="004F71"/>
                    </a:solidFill>
                  </a:rPr>
                  <a:t>Worst-Performing Periods</a:t>
                </a:r>
              </a:p>
              <a:p>
                <a:pPr algn="ctr"/>
                <a:r>
                  <a:rPr lang="en-US" sz="1200" u="sng">
                    <a:solidFill>
                      <a:srgbClr val="004F71"/>
                    </a:solidFill>
                  </a:rPr>
                  <a:t>Real</a:t>
                </a:r>
                <a:r>
                  <a:rPr lang="en-US" sz="1200">
                    <a:solidFill>
                      <a:srgbClr val="004F71"/>
                    </a:solidFill>
                  </a:rPr>
                  <a:t> Total Returns</a:t>
                </a:r>
              </a:p>
            </p:txBody>
          </p:sp>
          <p:graphicFrame>
            <p:nvGraphicFramePr>
              <p:cNvPr id="6168" name="Chart 10"/>
              <p:cNvGraphicFramePr>
                <a:graphicFrameLocks/>
              </p:cNvGraphicFramePr>
              <p:nvPr/>
            </p:nvGraphicFramePr>
            <p:xfrm>
              <a:off x="7222776" y="3672490"/>
              <a:ext cx="2479992" cy="2378456"/>
            </p:xfrm>
            <a:graphic>
              <a:graphicData uri="http://schemas.openxmlformats.org/presentationml/2006/ole">
                <p:oleObj spid="_x0000_s6168" r:id="rId6" imgW="2481287" imgH="2383743" progId="Excel.Chart.8">
                  <p:embed/>
                </p:oleObj>
              </a:graphicData>
            </a:graphic>
          </p:graphicFrame>
          <p:sp>
            <p:nvSpPr>
              <p:cNvPr id="6169" name="TextBox 22"/>
              <p:cNvSpPr txBox="1">
                <a:spLocks noChangeArrowheads="1"/>
              </p:cNvSpPr>
              <p:nvPr/>
            </p:nvSpPr>
            <p:spPr bwMode="auto">
              <a:xfrm>
                <a:off x="8509439" y="3893872"/>
                <a:ext cx="729687" cy="276999"/>
              </a:xfrm>
              <a:prstGeom prst="rect">
                <a:avLst/>
              </a:prstGeom>
              <a:noFill/>
              <a:ln w="9525">
                <a:noFill/>
                <a:miter lim="800000"/>
                <a:headEnd/>
                <a:tailEnd/>
              </a:ln>
            </p:spPr>
            <p:txBody>
              <a:bodyPr wrap="none">
                <a:spAutoFit/>
              </a:bodyPr>
              <a:lstStyle/>
              <a:p>
                <a:pPr algn="ctr"/>
                <a:r>
                  <a:rPr lang="en-US" sz="1200"/>
                  <a:t>Equities</a:t>
                </a:r>
              </a:p>
            </p:txBody>
          </p:sp>
          <p:sp>
            <p:nvSpPr>
              <p:cNvPr id="6170" name="TextBox 23"/>
              <p:cNvSpPr txBox="1">
                <a:spLocks noChangeArrowheads="1"/>
              </p:cNvSpPr>
              <p:nvPr/>
            </p:nvSpPr>
            <p:spPr bwMode="auto">
              <a:xfrm>
                <a:off x="7809522" y="3893872"/>
                <a:ext cx="465192" cy="276999"/>
              </a:xfrm>
              <a:prstGeom prst="rect">
                <a:avLst/>
              </a:prstGeom>
              <a:noFill/>
              <a:ln w="9525">
                <a:noFill/>
                <a:miter lim="800000"/>
                <a:headEnd/>
                <a:tailEnd/>
              </a:ln>
            </p:spPr>
            <p:txBody>
              <a:bodyPr wrap="none">
                <a:spAutoFit/>
              </a:bodyPr>
              <a:lstStyle/>
              <a:p>
                <a:pPr algn="ctr"/>
                <a:r>
                  <a:rPr lang="en-US" sz="1200"/>
                  <a:t>Bills</a:t>
                </a:r>
              </a:p>
            </p:txBody>
          </p:sp>
        </p:grpSp>
        <p:sp>
          <p:nvSpPr>
            <p:cNvPr id="6165" name="Rectangle 13"/>
            <p:cNvSpPr>
              <a:spLocks noChangeArrowheads="1"/>
            </p:cNvSpPr>
            <p:nvPr/>
          </p:nvSpPr>
          <p:spPr bwMode="auto">
            <a:xfrm>
              <a:off x="7570855" y="5394794"/>
              <a:ext cx="984565" cy="261610"/>
            </a:xfrm>
            <a:prstGeom prst="rect">
              <a:avLst/>
            </a:prstGeom>
            <a:noFill/>
            <a:ln w="9525">
              <a:noFill/>
              <a:miter lim="800000"/>
              <a:headEnd/>
              <a:tailEnd/>
            </a:ln>
          </p:spPr>
          <p:txBody>
            <a:bodyPr wrap="none">
              <a:spAutoFit/>
            </a:bodyPr>
            <a:lstStyle/>
            <a:p>
              <a:pPr algn="ctr"/>
              <a:r>
                <a:rPr lang="en-US" sz="1100"/>
                <a:t>(1933–1951)</a:t>
              </a:r>
            </a:p>
          </p:txBody>
        </p:sp>
        <p:sp>
          <p:nvSpPr>
            <p:cNvPr id="6166" name="Rectangle 14"/>
            <p:cNvSpPr>
              <a:spLocks noChangeArrowheads="1"/>
            </p:cNvSpPr>
            <p:nvPr/>
          </p:nvSpPr>
          <p:spPr bwMode="auto">
            <a:xfrm>
              <a:off x="8413530" y="5680484"/>
              <a:ext cx="984565" cy="261610"/>
            </a:xfrm>
            <a:prstGeom prst="rect">
              <a:avLst/>
            </a:prstGeom>
            <a:noFill/>
            <a:ln w="9525">
              <a:noFill/>
              <a:miter lim="800000"/>
              <a:headEnd/>
              <a:tailEnd/>
            </a:ln>
          </p:spPr>
          <p:txBody>
            <a:bodyPr wrap="none">
              <a:spAutoFit/>
            </a:bodyPr>
            <a:lstStyle/>
            <a:p>
              <a:pPr algn="ctr"/>
              <a:r>
                <a:rPr lang="en-US" sz="1100"/>
                <a:t>(1929–1931)</a:t>
              </a:r>
            </a:p>
          </p:txBody>
        </p:sp>
      </p:grpSp>
      <p:sp>
        <p:nvSpPr>
          <p:cNvPr id="6163" name="Rectangle 30"/>
          <p:cNvSpPr>
            <a:spLocks noChangeArrowheads="1"/>
          </p:cNvSpPr>
          <p:nvPr/>
        </p:nvSpPr>
        <p:spPr bwMode="auto">
          <a:xfrm>
            <a:off x="457200" y="7102475"/>
            <a:ext cx="5715000" cy="584200"/>
          </a:xfrm>
          <a:prstGeom prst="rect">
            <a:avLst/>
          </a:prstGeom>
          <a:noFill/>
          <a:ln w="9525">
            <a:noFill/>
            <a:miter lim="800000"/>
            <a:headEnd/>
            <a:tailEnd/>
          </a:ln>
        </p:spPr>
        <p:txBody>
          <a:bodyPr>
            <a:spAutoFit/>
          </a:bodyPr>
          <a:lstStyle/>
          <a:p>
            <a:r>
              <a:rPr lang="en-US" sz="800"/>
              <a:t>Dimson Marsh Staunton (DMS) Global Returns Database. </a:t>
            </a:r>
          </a:p>
          <a:p>
            <a:r>
              <a:rPr lang="en-US" sz="800"/>
              <a:t>In US dollars. Indices are not available for direct investment. Their performance does not reflect the expenses associated with the management of an actual portfolio. Past performance is not a guarantee of future results. Values change frequently and past performance may not be repeated. There is always the risk that an investor may lose money.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7" grpId="0"/>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8"/>
          <p:cNvSpPr>
            <a:spLocks noGrp="1"/>
          </p:cNvSpPr>
          <p:nvPr>
            <p:ph type="title"/>
          </p:nvPr>
        </p:nvSpPr>
        <p:spPr>
          <a:xfrm>
            <a:off x="427038" y="935038"/>
            <a:ext cx="7726362" cy="741362"/>
          </a:xfrm>
        </p:spPr>
        <p:txBody>
          <a:bodyPr tIns="0" anchor="t"/>
          <a:lstStyle/>
          <a:p>
            <a:pPr algn="l" eaLnBrk="1" hangingPunct="1">
              <a:defRPr/>
            </a:pPr>
            <a:r>
              <a:rPr lang="en-US" sz="2800" spc="-100" dirty="0" smtClean="0">
                <a:ea typeface="+mn-ea"/>
              </a:rPr>
              <a:t>Understanding the Tradeoffs</a:t>
            </a:r>
            <a:r>
              <a:rPr lang="en-US" dirty="0" smtClean="0">
                <a:latin typeface="Cambria" pitchFamily="18" charset="0"/>
              </a:rPr>
              <a:t/>
            </a:r>
            <a:br>
              <a:rPr lang="en-US" dirty="0" smtClean="0">
                <a:latin typeface="Cambria" pitchFamily="18" charset="0"/>
              </a:rPr>
            </a:br>
            <a:r>
              <a:rPr lang="en-US" sz="1800" dirty="0" smtClean="0">
                <a:latin typeface="Arial" pitchFamily="34" charset="0"/>
                <a:cs typeface="Arial" pitchFamily="34" charset="0"/>
              </a:rPr>
              <a:t>UK</a:t>
            </a:r>
            <a:br>
              <a:rPr lang="en-US" sz="1800" dirty="0" smtClean="0">
                <a:latin typeface="Arial" pitchFamily="34" charset="0"/>
                <a:cs typeface="Arial" pitchFamily="34" charset="0"/>
              </a:rPr>
            </a:br>
            <a:r>
              <a:rPr lang="en-US" sz="1200" dirty="0" smtClean="0">
                <a:latin typeface="Arial" pitchFamily="34" charset="0"/>
                <a:cs typeface="Arial" pitchFamily="34" charset="0"/>
              </a:rPr>
              <a:t>1900–2010</a:t>
            </a:r>
            <a:endParaRPr lang="en-US" sz="1050" dirty="0" smtClean="0">
              <a:latin typeface="Arial" pitchFamily="34" charset="0"/>
              <a:cs typeface="Arial" pitchFamily="34" charset="0"/>
            </a:endParaRPr>
          </a:p>
        </p:txBody>
      </p:sp>
      <p:grpSp>
        <p:nvGrpSpPr>
          <p:cNvPr id="10" name="Group 9"/>
          <p:cNvGrpSpPr>
            <a:grpSpLocks/>
          </p:cNvGrpSpPr>
          <p:nvPr/>
        </p:nvGrpSpPr>
        <p:grpSpPr bwMode="auto">
          <a:xfrm>
            <a:off x="381000" y="2747963"/>
            <a:ext cx="3233738" cy="3257550"/>
            <a:chOff x="381000" y="2747963"/>
            <a:chExt cx="3232956" cy="3258320"/>
          </a:xfrm>
        </p:grpSpPr>
        <p:sp>
          <p:nvSpPr>
            <p:cNvPr id="7201" name="TextBox 6"/>
            <p:cNvSpPr txBox="1">
              <a:spLocks noChangeArrowheads="1"/>
            </p:cNvSpPr>
            <p:nvPr/>
          </p:nvSpPr>
          <p:spPr bwMode="auto">
            <a:xfrm>
              <a:off x="533372" y="2747963"/>
              <a:ext cx="2925820" cy="276991"/>
            </a:xfrm>
            <a:prstGeom prst="rect">
              <a:avLst/>
            </a:prstGeom>
            <a:noFill/>
            <a:ln w="9525">
              <a:noFill/>
              <a:miter lim="800000"/>
              <a:headEnd/>
              <a:tailEnd/>
            </a:ln>
          </p:spPr>
          <p:txBody>
            <a:bodyPr>
              <a:spAutoFit/>
            </a:bodyPr>
            <a:lstStyle/>
            <a:p>
              <a:pPr algn="ctr"/>
              <a:r>
                <a:rPr lang="en-US" sz="1200" u="sng">
                  <a:solidFill>
                    <a:srgbClr val="004F71"/>
                  </a:solidFill>
                </a:rPr>
                <a:t>Nominal</a:t>
              </a:r>
              <a:r>
                <a:rPr lang="en-US" sz="1200">
                  <a:solidFill>
                    <a:srgbClr val="004F71"/>
                  </a:solidFill>
                </a:rPr>
                <a:t> Annualized Returns</a:t>
              </a:r>
            </a:p>
          </p:txBody>
        </p:sp>
        <p:graphicFrame>
          <p:nvGraphicFramePr>
            <p:cNvPr id="7202" name="Chart 3"/>
            <p:cNvGraphicFramePr>
              <a:graphicFrameLocks/>
            </p:cNvGraphicFramePr>
            <p:nvPr/>
          </p:nvGraphicFramePr>
          <p:xfrm>
            <a:off x="330200" y="3678627"/>
            <a:ext cx="3334556" cy="2378456"/>
          </p:xfrm>
          <a:graphic>
            <a:graphicData uri="http://schemas.openxmlformats.org/presentationml/2006/ole">
              <p:oleObj spid="_x0000_s7202" r:id="rId4" imgW="3334801" imgH="2383743" progId="Excel.Chart.8">
                <p:embed/>
              </p:oleObj>
            </a:graphicData>
          </a:graphic>
        </p:graphicFrame>
        <p:sp>
          <p:nvSpPr>
            <p:cNvPr id="7203" name="TextBox 11"/>
            <p:cNvSpPr txBox="1">
              <a:spLocks noChangeArrowheads="1"/>
            </p:cNvSpPr>
            <p:nvPr/>
          </p:nvSpPr>
          <p:spPr bwMode="auto">
            <a:xfrm>
              <a:off x="769686" y="4218375"/>
              <a:ext cx="721685" cy="276991"/>
            </a:xfrm>
            <a:prstGeom prst="rect">
              <a:avLst/>
            </a:prstGeom>
            <a:noFill/>
            <a:ln w="9525">
              <a:noFill/>
              <a:miter lim="800000"/>
              <a:headEnd/>
              <a:tailEnd/>
            </a:ln>
          </p:spPr>
          <p:txBody>
            <a:bodyPr wrap="none">
              <a:spAutoFit/>
            </a:bodyPr>
            <a:lstStyle/>
            <a:p>
              <a:r>
                <a:rPr lang="en-US" sz="1200"/>
                <a:t>Inflation</a:t>
              </a:r>
            </a:p>
          </p:txBody>
        </p:sp>
        <p:sp>
          <p:nvSpPr>
            <p:cNvPr id="7204" name="TextBox 18"/>
            <p:cNvSpPr txBox="1">
              <a:spLocks noChangeArrowheads="1"/>
            </p:cNvSpPr>
            <p:nvPr/>
          </p:nvSpPr>
          <p:spPr bwMode="auto">
            <a:xfrm>
              <a:off x="1721645" y="4213613"/>
              <a:ext cx="574865" cy="276991"/>
            </a:xfrm>
            <a:prstGeom prst="rect">
              <a:avLst/>
            </a:prstGeom>
            <a:noFill/>
            <a:ln w="9525">
              <a:noFill/>
              <a:miter lim="800000"/>
              <a:headEnd/>
              <a:tailEnd/>
            </a:ln>
          </p:spPr>
          <p:txBody>
            <a:bodyPr>
              <a:spAutoFit/>
            </a:bodyPr>
            <a:lstStyle/>
            <a:p>
              <a:r>
                <a:rPr lang="en-US" sz="1200"/>
                <a:t>Bills</a:t>
              </a:r>
            </a:p>
          </p:txBody>
        </p:sp>
        <p:sp>
          <p:nvSpPr>
            <p:cNvPr id="7205" name="TextBox 19"/>
            <p:cNvSpPr txBox="1">
              <a:spLocks noChangeArrowheads="1"/>
            </p:cNvSpPr>
            <p:nvPr/>
          </p:nvSpPr>
          <p:spPr bwMode="auto">
            <a:xfrm>
              <a:off x="2483839" y="4213285"/>
              <a:ext cx="729701" cy="276991"/>
            </a:xfrm>
            <a:prstGeom prst="rect">
              <a:avLst/>
            </a:prstGeom>
            <a:noFill/>
            <a:ln w="9525">
              <a:noFill/>
              <a:miter lim="800000"/>
              <a:headEnd/>
              <a:tailEnd/>
            </a:ln>
          </p:spPr>
          <p:txBody>
            <a:bodyPr wrap="none">
              <a:spAutoFit/>
            </a:bodyPr>
            <a:lstStyle/>
            <a:p>
              <a:r>
                <a:rPr lang="en-US" sz="1200"/>
                <a:t>Equities</a:t>
              </a:r>
            </a:p>
          </p:txBody>
        </p:sp>
      </p:grpSp>
      <p:sp>
        <p:nvSpPr>
          <p:cNvPr id="4" name="Rectangle 3"/>
          <p:cNvSpPr>
            <a:spLocks noChangeArrowheads="1"/>
          </p:cNvSpPr>
          <p:nvPr/>
        </p:nvSpPr>
        <p:spPr bwMode="auto">
          <a:xfrm>
            <a:off x="7419975" y="2286000"/>
            <a:ext cx="2028825" cy="338138"/>
          </a:xfrm>
          <a:prstGeom prst="rect">
            <a:avLst/>
          </a:prstGeom>
          <a:noFill/>
          <a:ln w="9525">
            <a:noFill/>
            <a:miter lim="800000"/>
            <a:headEnd/>
            <a:tailEnd/>
          </a:ln>
        </p:spPr>
        <p:txBody>
          <a:bodyPr>
            <a:spAutoFit/>
          </a:bodyPr>
          <a:lstStyle/>
          <a:p>
            <a:pPr defTabSz="1044575"/>
            <a:r>
              <a:rPr lang="en-US" sz="1600"/>
              <a:t>Risk-Free or Risky?</a:t>
            </a:r>
          </a:p>
        </p:txBody>
      </p:sp>
      <p:graphicFrame>
        <p:nvGraphicFramePr>
          <p:cNvPr id="26" name="Table 25"/>
          <p:cNvGraphicFramePr>
            <a:graphicFrameLocks noGrp="1"/>
          </p:cNvGraphicFramePr>
          <p:nvPr/>
        </p:nvGraphicFramePr>
        <p:xfrm>
          <a:off x="6400800" y="6172200"/>
          <a:ext cx="2895601" cy="981075"/>
        </p:xfrm>
        <a:graphic>
          <a:graphicData uri="http://schemas.openxmlformats.org/drawingml/2006/table">
            <a:tbl>
              <a:tblPr firstRow="1" bandRow="1">
                <a:tableStyleId>{5C22544A-7EE6-4342-B048-85BDC9FD1C3A}</a:tableStyleId>
              </a:tblPr>
              <a:tblGrid>
                <a:gridCol w="1143000"/>
                <a:gridCol w="985306"/>
                <a:gridCol w="767295"/>
              </a:tblGrid>
              <a:tr h="338206">
                <a:tc>
                  <a:txBody>
                    <a:bodyPr/>
                    <a:lstStyle/>
                    <a:p>
                      <a:pPr algn="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c>
                  <a:txBody>
                    <a:bodyPr/>
                    <a:lstStyle/>
                    <a:p>
                      <a:pPr algn="ctr"/>
                      <a:r>
                        <a:rPr lang="en-US" sz="1200" b="0" dirty="0" smtClean="0">
                          <a:solidFill>
                            <a:schemeClr val="bg1"/>
                          </a:solidFill>
                          <a:latin typeface="Arial" pitchFamily="34" charset="0"/>
                          <a:cs typeface="Arial" pitchFamily="34" charset="0"/>
                        </a:rPr>
                        <a:t>Bills</a:t>
                      </a: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c>
                  <a:txBody>
                    <a:bodyPr/>
                    <a:lstStyle/>
                    <a:p>
                      <a:pPr algn="ctr"/>
                      <a:r>
                        <a:rPr lang="en-US" sz="1200" b="0" dirty="0" smtClean="0">
                          <a:solidFill>
                            <a:schemeClr val="bg1"/>
                          </a:solidFill>
                          <a:latin typeface="Arial" pitchFamily="34" charset="0"/>
                          <a:cs typeface="Arial" pitchFamily="34" charset="0"/>
                        </a:rPr>
                        <a:t>Equities</a:t>
                      </a: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r>
              <a:tr h="338206">
                <a:tc>
                  <a:txBody>
                    <a:bodyPr/>
                    <a:lstStyle/>
                    <a:p>
                      <a:pPr algn="r"/>
                      <a:r>
                        <a:rPr lang="en-US" sz="1200" b="0" dirty="0" smtClean="0">
                          <a:solidFill>
                            <a:schemeClr val="bg1"/>
                          </a:solidFill>
                          <a:latin typeface="Arial" pitchFamily="34" charset="0"/>
                          <a:cs typeface="Arial" pitchFamily="34" charset="0"/>
                        </a:rPr>
                        <a:t>Peak to Trough:</a:t>
                      </a: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c>
                  <a:txBody>
                    <a:bodyPr/>
                    <a:lstStyle/>
                    <a:p>
                      <a:pPr algn="ctr"/>
                      <a:r>
                        <a:rPr lang="en-US" sz="1200" b="1" dirty="0" smtClean="0">
                          <a:solidFill>
                            <a:schemeClr val="bg1"/>
                          </a:solidFill>
                          <a:latin typeface="Arial" pitchFamily="34" charset="0"/>
                          <a:cs typeface="Arial" pitchFamily="34" charset="0"/>
                        </a:rPr>
                        <a:t>7 Years</a:t>
                      </a:r>
                      <a:endParaRPr lang="en-US" sz="1200" b="1"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c>
                  <a:txBody>
                    <a:bodyPr/>
                    <a:lstStyle/>
                    <a:p>
                      <a:pPr algn="ctr"/>
                      <a:r>
                        <a:rPr lang="en-US" sz="1200" b="1" dirty="0" smtClean="0">
                          <a:solidFill>
                            <a:schemeClr val="bg1"/>
                          </a:solidFill>
                          <a:latin typeface="Arial" pitchFamily="34" charset="0"/>
                          <a:cs typeface="Arial" pitchFamily="34" charset="0"/>
                        </a:rPr>
                        <a:t>2 Years</a:t>
                      </a:r>
                      <a:endParaRPr lang="en-US" sz="1200" b="1" dirty="0">
                        <a:solidFill>
                          <a:schemeClr val="bg1"/>
                        </a:solidFill>
                        <a:latin typeface="Arial" pitchFamily="34" charset="0"/>
                        <a:cs typeface="Arial"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595959"/>
                    </a:solidFill>
                  </a:tcPr>
                </a:tc>
              </a:tr>
              <a:tr h="304663">
                <a:tc>
                  <a:txBody>
                    <a:bodyPr/>
                    <a:lstStyle/>
                    <a:p>
                      <a:pPr algn="r"/>
                      <a:r>
                        <a:rPr lang="en-US" sz="1200" b="0" dirty="0" smtClean="0">
                          <a:solidFill>
                            <a:schemeClr val="bg1"/>
                          </a:solidFill>
                          <a:latin typeface="Arial" pitchFamily="34" charset="0"/>
                          <a:cs typeface="Arial" pitchFamily="34" charset="0"/>
                        </a:rPr>
                        <a:t>Recovery:</a:t>
                      </a:r>
                      <a:endParaRPr lang="en-US" sz="1200" b="0" dirty="0">
                        <a:solidFill>
                          <a:schemeClr val="bg1"/>
                        </a:solidFill>
                        <a:latin typeface="Arial" pitchFamily="34" charset="0"/>
                        <a:cs typeface="Arial" pitchFamily="34"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595959"/>
                    </a:solidFill>
                  </a:tcPr>
                </a:tc>
                <a:tc>
                  <a:txBody>
                    <a:bodyPr/>
                    <a:lstStyle/>
                    <a:p>
                      <a:pPr algn="ctr"/>
                      <a:r>
                        <a:rPr lang="en-US" sz="1200" b="1" dirty="0" smtClean="0">
                          <a:solidFill>
                            <a:schemeClr val="bg1"/>
                          </a:solidFill>
                          <a:latin typeface="Arial" pitchFamily="34" charset="0"/>
                          <a:cs typeface="Arial" pitchFamily="34" charset="0"/>
                        </a:rPr>
                        <a:t>7 Years</a:t>
                      </a:r>
                      <a:endParaRPr lang="en-US" sz="1200" b="1" dirty="0">
                        <a:solidFill>
                          <a:schemeClr val="bg1"/>
                        </a:solidFill>
                        <a:latin typeface="Arial" pitchFamily="34" charset="0"/>
                        <a:cs typeface="Arial" pitchFamily="34"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595959"/>
                    </a:solidFill>
                  </a:tcPr>
                </a:tc>
                <a:tc>
                  <a:txBody>
                    <a:bodyPr/>
                    <a:lstStyle/>
                    <a:p>
                      <a:pPr algn="ctr"/>
                      <a:r>
                        <a:rPr lang="en-US" sz="1200" b="1" dirty="0" smtClean="0">
                          <a:solidFill>
                            <a:schemeClr val="bg1"/>
                          </a:solidFill>
                          <a:latin typeface="Arial" pitchFamily="34" charset="0"/>
                          <a:cs typeface="Arial" pitchFamily="34" charset="0"/>
                        </a:rPr>
                        <a:t>9 Years</a:t>
                      </a:r>
                      <a:endParaRPr lang="en-US" sz="1200" b="1" dirty="0">
                        <a:solidFill>
                          <a:schemeClr val="bg1"/>
                        </a:solidFill>
                        <a:latin typeface="Arial" pitchFamily="34" charset="0"/>
                        <a:cs typeface="Arial" pitchFamily="34" charset="0"/>
                      </a:endParaRPr>
                    </a:p>
                  </a:txBody>
                  <a:tcPr marL="0" marR="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595959"/>
                    </a:solidFill>
                  </a:tcPr>
                </a:tc>
              </a:tr>
            </a:tbl>
          </a:graphicData>
        </a:graphic>
      </p:graphicFrame>
      <p:sp>
        <p:nvSpPr>
          <p:cNvPr id="27" name="Rectangle 26"/>
          <p:cNvSpPr>
            <a:spLocks noChangeArrowheads="1"/>
          </p:cNvSpPr>
          <p:nvPr/>
        </p:nvSpPr>
        <p:spPr bwMode="auto">
          <a:xfrm>
            <a:off x="3962400" y="2286000"/>
            <a:ext cx="2493963" cy="338138"/>
          </a:xfrm>
          <a:prstGeom prst="rect">
            <a:avLst/>
          </a:prstGeom>
          <a:noFill/>
          <a:ln w="9525">
            <a:noFill/>
            <a:miter lim="800000"/>
            <a:headEnd/>
            <a:tailEnd/>
          </a:ln>
        </p:spPr>
        <p:txBody>
          <a:bodyPr>
            <a:spAutoFit/>
          </a:bodyPr>
          <a:lstStyle/>
          <a:p>
            <a:pPr algn="ctr" defTabSz="1044575"/>
            <a:r>
              <a:rPr lang="en-US" sz="1600"/>
              <a:t>Preservation of Capital</a:t>
            </a:r>
          </a:p>
        </p:txBody>
      </p:sp>
      <p:sp>
        <p:nvSpPr>
          <p:cNvPr id="28" name="Rectangle 27"/>
          <p:cNvSpPr>
            <a:spLocks noChangeArrowheads="1"/>
          </p:cNvSpPr>
          <p:nvPr/>
        </p:nvSpPr>
        <p:spPr bwMode="auto">
          <a:xfrm>
            <a:off x="533400" y="2039938"/>
            <a:ext cx="2925763" cy="584200"/>
          </a:xfrm>
          <a:prstGeom prst="rect">
            <a:avLst/>
          </a:prstGeom>
          <a:noFill/>
          <a:ln w="9525">
            <a:noFill/>
            <a:miter lim="800000"/>
            <a:headEnd/>
            <a:tailEnd/>
          </a:ln>
        </p:spPr>
        <p:txBody>
          <a:bodyPr>
            <a:spAutoFit/>
          </a:bodyPr>
          <a:lstStyle/>
          <a:p>
            <a:pPr algn="ctr" defTabSz="1044575"/>
            <a:r>
              <a:rPr lang="en-US" sz="1600"/>
              <a:t>Preservation of </a:t>
            </a:r>
          </a:p>
          <a:p>
            <a:pPr algn="ctr" defTabSz="1044575"/>
            <a:r>
              <a:rPr lang="en-US" sz="1600"/>
              <a:t>Purchasing Power</a:t>
            </a:r>
          </a:p>
        </p:txBody>
      </p:sp>
      <p:grpSp>
        <p:nvGrpSpPr>
          <p:cNvPr id="18" name="Group 17"/>
          <p:cNvGrpSpPr>
            <a:grpSpLocks/>
          </p:cNvGrpSpPr>
          <p:nvPr/>
        </p:nvGrpSpPr>
        <p:grpSpPr bwMode="auto">
          <a:xfrm>
            <a:off x="3779838" y="2667000"/>
            <a:ext cx="2925762" cy="3338513"/>
            <a:chOff x="3779838" y="2667000"/>
            <a:chExt cx="2925762" cy="3338130"/>
          </a:xfrm>
        </p:grpSpPr>
        <p:sp>
          <p:nvSpPr>
            <p:cNvPr id="7194" name="Rectangle 8"/>
            <p:cNvSpPr>
              <a:spLocks noChangeArrowheads="1"/>
            </p:cNvSpPr>
            <p:nvPr/>
          </p:nvSpPr>
          <p:spPr bwMode="auto">
            <a:xfrm>
              <a:off x="4500858" y="3943776"/>
              <a:ext cx="591829" cy="261610"/>
            </a:xfrm>
            <a:prstGeom prst="rect">
              <a:avLst/>
            </a:prstGeom>
            <a:noFill/>
            <a:ln w="9525">
              <a:noFill/>
              <a:miter lim="800000"/>
              <a:headEnd/>
              <a:tailEnd/>
            </a:ln>
          </p:spPr>
          <p:txBody>
            <a:bodyPr wrap="none">
              <a:spAutoFit/>
            </a:bodyPr>
            <a:lstStyle/>
            <a:p>
              <a:pPr algn="ctr"/>
              <a:r>
                <a:rPr lang="en-US" sz="1100"/>
                <a:t>(1935)</a:t>
              </a:r>
            </a:p>
          </p:txBody>
        </p:sp>
        <p:grpSp>
          <p:nvGrpSpPr>
            <p:cNvPr id="7195" name="Group 15"/>
            <p:cNvGrpSpPr>
              <a:grpSpLocks/>
            </p:cNvGrpSpPr>
            <p:nvPr/>
          </p:nvGrpSpPr>
          <p:grpSpPr bwMode="auto">
            <a:xfrm>
              <a:off x="3779838" y="2667000"/>
              <a:ext cx="2925762" cy="3338130"/>
              <a:chOff x="3779838" y="2667000"/>
              <a:chExt cx="2925762" cy="3338130"/>
            </a:xfrm>
          </p:grpSpPr>
          <p:sp>
            <p:nvSpPr>
              <p:cNvPr id="7196" name="TextBox 15"/>
              <p:cNvSpPr txBox="1">
                <a:spLocks noChangeArrowheads="1"/>
              </p:cNvSpPr>
              <p:nvPr/>
            </p:nvSpPr>
            <p:spPr bwMode="auto">
              <a:xfrm>
                <a:off x="3779838" y="2667000"/>
                <a:ext cx="2925762" cy="461737"/>
              </a:xfrm>
              <a:prstGeom prst="rect">
                <a:avLst/>
              </a:prstGeom>
              <a:noFill/>
              <a:ln w="9525">
                <a:noFill/>
                <a:miter lim="800000"/>
                <a:headEnd/>
                <a:tailEnd/>
              </a:ln>
            </p:spPr>
            <p:txBody>
              <a:bodyPr>
                <a:spAutoFit/>
              </a:bodyPr>
              <a:lstStyle/>
              <a:p>
                <a:pPr algn="ctr"/>
                <a:r>
                  <a:rPr lang="en-US" sz="1200">
                    <a:solidFill>
                      <a:srgbClr val="004F71"/>
                    </a:solidFill>
                  </a:rPr>
                  <a:t>Worst-Performing Periods</a:t>
                </a:r>
              </a:p>
              <a:p>
                <a:pPr algn="ctr"/>
                <a:r>
                  <a:rPr lang="en-US" sz="1200" u="sng">
                    <a:solidFill>
                      <a:srgbClr val="004F71"/>
                    </a:solidFill>
                  </a:rPr>
                  <a:t>Nominal</a:t>
                </a:r>
                <a:r>
                  <a:rPr lang="en-US" sz="1200">
                    <a:solidFill>
                      <a:srgbClr val="004F71"/>
                    </a:solidFill>
                  </a:rPr>
                  <a:t> Total Returns</a:t>
                </a:r>
              </a:p>
            </p:txBody>
          </p:sp>
          <p:graphicFrame>
            <p:nvGraphicFramePr>
              <p:cNvPr id="7197" name="Chart 9"/>
              <p:cNvGraphicFramePr>
                <a:graphicFrameLocks/>
              </p:cNvGraphicFramePr>
              <p:nvPr/>
            </p:nvGraphicFramePr>
            <p:xfrm>
              <a:off x="4013232" y="3677474"/>
              <a:ext cx="2481135" cy="2378456"/>
            </p:xfrm>
            <a:graphic>
              <a:graphicData uri="http://schemas.openxmlformats.org/presentationml/2006/ole">
                <p:oleObj spid="_x0000_s7197" r:id="rId5" imgW="2481287" imgH="2377646" progId="Excel.Chart.8">
                  <p:embed/>
                </p:oleObj>
              </a:graphicData>
            </a:graphic>
          </p:graphicFrame>
          <p:sp>
            <p:nvSpPr>
              <p:cNvPr id="7198" name="TextBox 24"/>
              <p:cNvSpPr txBox="1">
                <a:spLocks noChangeArrowheads="1"/>
              </p:cNvSpPr>
              <p:nvPr/>
            </p:nvSpPr>
            <p:spPr bwMode="auto">
              <a:xfrm>
                <a:off x="5309396" y="3927076"/>
                <a:ext cx="729687" cy="276999"/>
              </a:xfrm>
              <a:prstGeom prst="rect">
                <a:avLst/>
              </a:prstGeom>
              <a:noFill/>
              <a:ln w="9525">
                <a:noFill/>
                <a:miter lim="800000"/>
                <a:headEnd/>
                <a:tailEnd/>
              </a:ln>
            </p:spPr>
            <p:txBody>
              <a:bodyPr wrap="none">
                <a:spAutoFit/>
              </a:bodyPr>
              <a:lstStyle/>
              <a:p>
                <a:pPr algn="ctr"/>
                <a:r>
                  <a:rPr lang="en-US" sz="1200"/>
                  <a:t>Equities</a:t>
                </a:r>
              </a:p>
            </p:txBody>
          </p:sp>
          <p:sp>
            <p:nvSpPr>
              <p:cNvPr id="7199" name="TextBox 25"/>
              <p:cNvSpPr txBox="1">
                <a:spLocks noChangeArrowheads="1"/>
              </p:cNvSpPr>
              <p:nvPr/>
            </p:nvSpPr>
            <p:spPr bwMode="auto">
              <a:xfrm>
                <a:off x="4566637" y="4218375"/>
                <a:ext cx="465191" cy="276999"/>
              </a:xfrm>
              <a:prstGeom prst="rect">
                <a:avLst/>
              </a:prstGeom>
              <a:noFill/>
              <a:ln w="9525">
                <a:noFill/>
                <a:miter lim="800000"/>
                <a:headEnd/>
                <a:tailEnd/>
              </a:ln>
            </p:spPr>
            <p:txBody>
              <a:bodyPr wrap="none">
                <a:spAutoFit/>
              </a:bodyPr>
              <a:lstStyle/>
              <a:p>
                <a:pPr algn="ctr"/>
                <a:r>
                  <a:rPr lang="en-US" sz="1200"/>
                  <a:t>Bills</a:t>
                </a:r>
              </a:p>
            </p:txBody>
          </p:sp>
          <p:sp>
            <p:nvSpPr>
              <p:cNvPr id="7200" name="Rectangle 12"/>
              <p:cNvSpPr>
                <a:spLocks noChangeArrowheads="1"/>
              </p:cNvSpPr>
              <p:nvPr/>
            </p:nvSpPr>
            <p:spPr bwMode="auto">
              <a:xfrm>
                <a:off x="5195386" y="5715000"/>
                <a:ext cx="984565" cy="261610"/>
              </a:xfrm>
              <a:prstGeom prst="rect">
                <a:avLst/>
              </a:prstGeom>
              <a:noFill/>
              <a:ln w="9525">
                <a:noFill/>
                <a:miter lim="800000"/>
                <a:headEnd/>
                <a:tailEnd/>
              </a:ln>
            </p:spPr>
            <p:txBody>
              <a:bodyPr wrap="none">
                <a:spAutoFit/>
              </a:bodyPr>
              <a:lstStyle/>
              <a:p>
                <a:pPr algn="ctr"/>
                <a:r>
                  <a:rPr lang="en-US" sz="1100"/>
                  <a:t>(1973–1974)</a:t>
                </a:r>
              </a:p>
            </p:txBody>
          </p:sp>
        </p:grpSp>
      </p:grpSp>
      <p:grpSp>
        <p:nvGrpSpPr>
          <p:cNvPr id="17" name="Group 16"/>
          <p:cNvGrpSpPr>
            <a:grpSpLocks/>
          </p:cNvGrpSpPr>
          <p:nvPr/>
        </p:nvGrpSpPr>
        <p:grpSpPr bwMode="auto">
          <a:xfrm>
            <a:off x="6918325" y="2667000"/>
            <a:ext cx="2919413" cy="3525838"/>
            <a:chOff x="6918325" y="2667000"/>
            <a:chExt cx="2919413" cy="3526220"/>
          </a:xfrm>
        </p:grpSpPr>
        <p:sp>
          <p:nvSpPr>
            <p:cNvPr id="7188" name="TextBox 16"/>
            <p:cNvSpPr txBox="1">
              <a:spLocks noChangeArrowheads="1"/>
            </p:cNvSpPr>
            <p:nvPr/>
          </p:nvSpPr>
          <p:spPr bwMode="auto">
            <a:xfrm>
              <a:off x="6918325" y="2667000"/>
              <a:ext cx="2919413" cy="461668"/>
            </a:xfrm>
            <a:prstGeom prst="rect">
              <a:avLst/>
            </a:prstGeom>
            <a:noFill/>
            <a:ln w="9525">
              <a:noFill/>
              <a:miter lim="800000"/>
              <a:headEnd/>
              <a:tailEnd/>
            </a:ln>
          </p:spPr>
          <p:txBody>
            <a:bodyPr>
              <a:spAutoFit/>
            </a:bodyPr>
            <a:lstStyle/>
            <a:p>
              <a:pPr algn="ctr"/>
              <a:r>
                <a:rPr lang="en-US" sz="1200">
                  <a:solidFill>
                    <a:srgbClr val="004F71"/>
                  </a:solidFill>
                </a:rPr>
                <a:t>Worst-Performing Periods</a:t>
              </a:r>
            </a:p>
            <a:p>
              <a:pPr algn="ctr"/>
              <a:r>
                <a:rPr lang="en-US" sz="1200" u="sng">
                  <a:solidFill>
                    <a:srgbClr val="004F71"/>
                  </a:solidFill>
                </a:rPr>
                <a:t>Real</a:t>
              </a:r>
              <a:r>
                <a:rPr lang="en-US" sz="1200">
                  <a:solidFill>
                    <a:srgbClr val="004F71"/>
                  </a:solidFill>
                </a:rPr>
                <a:t> Total Returns</a:t>
              </a:r>
            </a:p>
          </p:txBody>
        </p:sp>
        <p:graphicFrame>
          <p:nvGraphicFramePr>
            <p:cNvPr id="7189" name="Chart 10"/>
            <p:cNvGraphicFramePr>
              <a:graphicFrameLocks/>
            </p:cNvGraphicFramePr>
            <p:nvPr/>
          </p:nvGraphicFramePr>
          <p:xfrm>
            <a:off x="7222776" y="3672490"/>
            <a:ext cx="2479992" cy="2378456"/>
          </p:xfrm>
          <a:graphic>
            <a:graphicData uri="http://schemas.openxmlformats.org/presentationml/2006/ole">
              <p:oleObj spid="_x0000_s7189" r:id="rId6" imgW="2481287" imgH="2383743" progId="Excel.Chart.8">
                <p:embed/>
              </p:oleObj>
            </a:graphicData>
          </a:graphic>
        </p:graphicFrame>
        <p:sp>
          <p:nvSpPr>
            <p:cNvPr id="7190" name="TextBox 22"/>
            <p:cNvSpPr txBox="1">
              <a:spLocks noChangeArrowheads="1"/>
            </p:cNvSpPr>
            <p:nvPr/>
          </p:nvSpPr>
          <p:spPr bwMode="auto">
            <a:xfrm>
              <a:off x="8509439" y="3903629"/>
              <a:ext cx="729687" cy="276999"/>
            </a:xfrm>
            <a:prstGeom prst="rect">
              <a:avLst/>
            </a:prstGeom>
            <a:noFill/>
            <a:ln w="9525">
              <a:noFill/>
              <a:miter lim="800000"/>
              <a:headEnd/>
              <a:tailEnd/>
            </a:ln>
          </p:spPr>
          <p:txBody>
            <a:bodyPr wrap="none">
              <a:spAutoFit/>
            </a:bodyPr>
            <a:lstStyle/>
            <a:p>
              <a:pPr algn="ctr"/>
              <a:r>
                <a:rPr lang="en-US" sz="1200"/>
                <a:t>Equities</a:t>
              </a:r>
            </a:p>
          </p:txBody>
        </p:sp>
        <p:sp>
          <p:nvSpPr>
            <p:cNvPr id="7191" name="TextBox 23"/>
            <p:cNvSpPr txBox="1">
              <a:spLocks noChangeArrowheads="1"/>
            </p:cNvSpPr>
            <p:nvPr/>
          </p:nvSpPr>
          <p:spPr bwMode="auto">
            <a:xfrm>
              <a:off x="7809521" y="3903629"/>
              <a:ext cx="465192" cy="276999"/>
            </a:xfrm>
            <a:prstGeom prst="rect">
              <a:avLst/>
            </a:prstGeom>
            <a:noFill/>
            <a:ln w="9525">
              <a:noFill/>
              <a:miter lim="800000"/>
              <a:headEnd/>
              <a:tailEnd/>
            </a:ln>
          </p:spPr>
          <p:txBody>
            <a:bodyPr wrap="none">
              <a:spAutoFit/>
            </a:bodyPr>
            <a:lstStyle/>
            <a:p>
              <a:pPr algn="ctr"/>
              <a:r>
                <a:rPr lang="en-US" sz="1200"/>
                <a:t>Bills</a:t>
              </a:r>
            </a:p>
          </p:txBody>
        </p:sp>
        <p:sp>
          <p:nvSpPr>
            <p:cNvPr id="7192" name="Rectangle 13"/>
            <p:cNvSpPr>
              <a:spLocks noChangeArrowheads="1"/>
            </p:cNvSpPr>
            <p:nvPr/>
          </p:nvSpPr>
          <p:spPr bwMode="auto">
            <a:xfrm>
              <a:off x="7549834" y="5458833"/>
              <a:ext cx="984565" cy="261610"/>
            </a:xfrm>
            <a:prstGeom prst="rect">
              <a:avLst/>
            </a:prstGeom>
            <a:noFill/>
            <a:ln w="9525">
              <a:noFill/>
              <a:miter lim="800000"/>
              <a:headEnd/>
              <a:tailEnd/>
            </a:ln>
          </p:spPr>
          <p:txBody>
            <a:bodyPr wrap="none">
              <a:spAutoFit/>
            </a:bodyPr>
            <a:lstStyle/>
            <a:p>
              <a:pPr algn="ctr"/>
              <a:r>
                <a:rPr lang="en-US" sz="1100"/>
                <a:t>(1914–1920)</a:t>
              </a:r>
            </a:p>
          </p:txBody>
        </p:sp>
        <p:sp>
          <p:nvSpPr>
            <p:cNvPr id="7193" name="Rectangle 14"/>
            <p:cNvSpPr>
              <a:spLocks noChangeArrowheads="1"/>
            </p:cNvSpPr>
            <p:nvPr/>
          </p:nvSpPr>
          <p:spPr bwMode="auto">
            <a:xfrm>
              <a:off x="8405648" y="5931610"/>
              <a:ext cx="984565" cy="261610"/>
            </a:xfrm>
            <a:prstGeom prst="rect">
              <a:avLst/>
            </a:prstGeom>
            <a:noFill/>
            <a:ln w="9525">
              <a:noFill/>
              <a:miter lim="800000"/>
              <a:headEnd/>
              <a:tailEnd/>
            </a:ln>
          </p:spPr>
          <p:txBody>
            <a:bodyPr wrap="none">
              <a:spAutoFit/>
            </a:bodyPr>
            <a:lstStyle/>
            <a:p>
              <a:pPr algn="ctr"/>
              <a:r>
                <a:rPr lang="en-US" sz="1100"/>
                <a:t>(1973–1974)</a:t>
              </a:r>
            </a:p>
          </p:txBody>
        </p:sp>
      </p:grpSp>
      <p:sp>
        <p:nvSpPr>
          <p:cNvPr id="7187" name="Rectangle 29"/>
          <p:cNvSpPr>
            <a:spLocks noChangeArrowheads="1"/>
          </p:cNvSpPr>
          <p:nvPr/>
        </p:nvSpPr>
        <p:spPr bwMode="auto">
          <a:xfrm>
            <a:off x="457200" y="7104063"/>
            <a:ext cx="5715000" cy="584200"/>
          </a:xfrm>
          <a:prstGeom prst="rect">
            <a:avLst/>
          </a:prstGeom>
          <a:noFill/>
          <a:ln w="9525">
            <a:noFill/>
            <a:miter lim="800000"/>
            <a:headEnd/>
            <a:tailEnd/>
          </a:ln>
        </p:spPr>
        <p:txBody>
          <a:bodyPr>
            <a:spAutoFit/>
          </a:bodyPr>
          <a:lstStyle/>
          <a:p>
            <a:r>
              <a:rPr lang="en-US" sz="800"/>
              <a:t>Dimson Marsh Staunton (DMS) Global Returns Database. </a:t>
            </a:r>
          </a:p>
          <a:p>
            <a:r>
              <a:rPr lang="en-US" sz="800"/>
              <a:t>In British pounds. Indices are not available for direct investment. Their performance does not reflect the expenses associated with the management of an actual portfolio. Past performance is not a guarantee of future results. Values change frequently and past performance may not be repeated. There is always the risk that an investor may lose money.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7" grpId="0"/>
      <p:bldP spid="28" grpId="0"/>
    </p:bldLst>
  </p:timing>
</p:sld>
</file>

<file path=ppt/theme/theme1.xml><?xml version="1.0" encoding="utf-8"?>
<a:theme xmlns:a="http://schemas.openxmlformats.org/drawingml/2006/main" name="Cobranded_Template">
  <a:themeElements>
    <a:clrScheme name="2009 DFA Onscreen template">
      <a:dk1>
        <a:srgbClr val="000000"/>
      </a:dk1>
      <a:lt1>
        <a:srgbClr val="FFFFFF"/>
      </a:lt1>
      <a:dk2>
        <a:srgbClr val="285F8C"/>
      </a:dk2>
      <a:lt2>
        <a:srgbClr val="FFFFFF"/>
      </a:lt2>
      <a:accent1>
        <a:srgbClr val="285F8C"/>
      </a:accent1>
      <a:accent2>
        <a:srgbClr val="3B7438"/>
      </a:accent2>
      <a:accent3>
        <a:srgbClr val="BB6815"/>
      </a:accent3>
      <a:accent4>
        <a:srgbClr val="72347C"/>
      </a:accent4>
      <a:accent5>
        <a:srgbClr val="9C931C"/>
      </a:accent5>
      <a:accent6>
        <a:srgbClr val="595959"/>
      </a:accent6>
      <a:hlink>
        <a:srgbClr val="4099D0"/>
      </a:hlink>
      <a:folHlink>
        <a:srgbClr val="4F9B4B"/>
      </a:folHlink>
    </a:clrScheme>
    <a:fontScheme name="DFA_Print">
      <a:majorFont>
        <a:latin typeface="Minion Pro"/>
        <a:ea typeface=""/>
        <a:cs typeface=""/>
      </a:majorFont>
      <a:minorFont>
        <a:latin typeface="Avenir LT 65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4575"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4575"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charset="0"/>
          </a:defRPr>
        </a:defPPr>
      </a:lstStyle>
    </a:lnDef>
  </a:objectDefaults>
  <a:extraClrSchemeLst>
    <a:extraClrScheme>
      <a:clrScheme name="DFA_Print 1">
        <a:dk1>
          <a:srgbClr val="000000"/>
        </a:dk1>
        <a:lt1>
          <a:srgbClr val="FFFFFF"/>
        </a:lt1>
        <a:dk2>
          <a:srgbClr val="000000"/>
        </a:dk2>
        <a:lt2>
          <a:srgbClr val="808080"/>
        </a:lt2>
        <a:accent1>
          <a:srgbClr val="226189"/>
        </a:accent1>
        <a:accent2>
          <a:srgbClr val="6B6341"/>
        </a:accent2>
        <a:accent3>
          <a:srgbClr val="FFFFFF"/>
        </a:accent3>
        <a:accent4>
          <a:srgbClr val="000000"/>
        </a:accent4>
        <a:accent5>
          <a:srgbClr val="ABB7C4"/>
        </a:accent5>
        <a:accent6>
          <a:srgbClr val="60593A"/>
        </a:accent6>
        <a:hlink>
          <a:srgbClr val="599059"/>
        </a:hlink>
        <a:folHlink>
          <a:srgbClr val="7249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7_2009 Unbranded Slide Template">
  <a:themeElements>
    <a:clrScheme name="2009 white label Color Palette">
      <a:dk1>
        <a:sysClr val="windowText" lastClr="000000"/>
      </a:dk1>
      <a:lt1>
        <a:srgbClr val="000000"/>
      </a:lt1>
      <a:dk2>
        <a:srgbClr val="BB6815"/>
      </a:dk2>
      <a:lt2>
        <a:srgbClr val="FFFFFF"/>
      </a:lt2>
      <a:accent1>
        <a:srgbClr val="00476B"/>
      </a:accent1>
      <a:accent2>
        <a:srgbClr val="C19D31"/>
      </a:accent2>
      <a:accent3>
        <a:srgbClr val="1C7F71"/>
      </a:accent3>
      <a:accent4>
        <a:srgbClr val="B47752"/>
      </a:accent4>
      <a:accent5>
        <a:srgbClr val="95456B"/>
      </a:accent5>
      <a:accent6>
        <a:srgbClr val="A2A236"/>
      </a:accent6>
      <a:hlink>
        <a:srgbClr val="87715F"/>
      </a:hlink>
      <a:folHlink>
        <a:srgbClr val="709EB8"/>
      </a:folHlink>
    </a:clrScheme>
    <a:fontScheme name="Page Tit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008000">
                <a:alpha val="10001"/>
              </a:srgbClr>
            </a:gs>
            <a:gs pos="100000">
              <a:srgbClr val="008000">
                <a:gamma/>
                <a:shade val="46275"/>
                <a:invGamma/>
              </a:srgbClr>
            </a:gs>
          </a:gsLst>
          <a:lin ang="2700000" scaled="1"/>
        </a:gra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0">
          <a:gsLst>
            <a:gs pos="0">
              <a:srgbClr val="008000">
                <a:alpha val="10001"/>
              </a:srgbClr>
            </a:gs>
            <a:gs pos="100000">
              <a:srgbClr val="008000">
                <a:gamma/>
                <a:shade val="46275"/>
                <a:invGamma/>
              </a:srgbClr>
            </a:gs>
          </a:gsLst>
          <a:lin ang="2700000" scaled="1"/>
        </a:gra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Cobranded_Template</Template>
  <TotalTime>15967</TotalTime>
  <Words>2454</Words>
  <Application>Microsoft Office PowerPoint</Application>
  <PresentationFormat>Custom</PresentationFormat>
  <Paragraphs>156</Paragraphs>
  <Slides>4</Slides>
  <Notes>4</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4</vt:i4>
      </vt:variant>
    </vt:vector>
  </HeadingPairs>
  <TitlesOfParts>
    <vt:vector size="13" baseType="lpstr">
      <vt:lpstr>Arial</vt:lpstr>
      <vt:lpstr>Cambria</vt:lpstr>
      <vt:lpstr>Avenir LT 65 Medium</vt:lpstr>
      <vt:lpstr>Avenir LT 45 Book</vt:lpstr>
      <vt:lpstr>Calibri</vt:lpstr>
      <vt:lpstr>Verdana</vt:lpstr>
      <vt:lpstr>Cobranded_Template</vt:lpstr>
      <vt:lpstr>7_2009 Unbranded Slide Template</vt:lpstr>
      <vt:lpstr>Microsoft Excel Chart</vt:lpstr>
      <vt:lpstr>Understanding the Tradeoffs Canada 1900–2010</vt:lpstr>
      <vt:lpstr>Understanding the Tradeoffs Australia 1900–2010</vt:lpstr>
      <vt:lpstr>Understanding the Tradeoffs US 1900–2010</vt:lpstr>
      <vt:lpstr>Understanding the Tradeoffs UK 1900–2010</vt:lpstr>
    </vt:vector>
  </TitlesOfParts>
  <Company>Dimensional Fund Advisors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 Title Here</dc:title>
  <dc:creator>ramoroso</dc:creator>
  <cp:lastModifiedBy>julie</cp:lastModifiedBy>
  <cp:revision>914</cp:revision>
  <cp:lastPrinted>2012-02-28T16:24:52Z</cp:lastPrinted>
  <dcterms:created xsi:type="dcterms:W3CDTF">2010-02-09T17:40:34Z</dcterms:created>
  <dcterms:modified xsi:type="dcterms:W3CDTF">2012-03-12T13:27:40Z</dcterms:modified>
</cp:coreProperties>
</file>